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2" r:id="rId1"/>
    <p:sldMasterId id="2147483753"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5143500" type="screen16x9"/>
  <p:notesSz cx="6858000" cy="9144000"/>
  <p:embeddedFontLst>
    <p:embeddedFont>
      <p:font typeface="Inconsolata" panose="020B0604020202020204" charset="0"/>
      <p:regular r:id="rId45"/>
      <p:bold r:id="rId46"/>
    </p:embeddedFont>
    <p:embeddedFont>
      <p:font typeface="Inconsolata Regular" panose="020B0604020202020204" charset="0"/>
      <p:bold r:id="rId47"/>
    </p:embeddedFont>
    <p:embeddedFont>
      <p:font typeface="Roboto" panose="020B0604020202020204" charset="0"/>
      <p:regular r:id="rId48"/>
      <p:bold r:id="rId49"/>
      <p:italic r:id="rId50"/>
      <p:boldItalic r:id="rId51"/>
    </p:embeddedFont>
    <p:embeddedFont>
      <p:font typeface="Roboto Light" panose="020B0604020202020204" charset="0"/>
      <p:regular r:id="rId52"/>
      <p:bold r:id="rId53"/>
      <p:italic r:id="rId54"/>
      <p:boldItalic r:id="rId55"/>
    </p:embeddedFont>
    <p:embeddedFont>
      <p:font typeface="Roboto Medium" panose="020B0604020202020204" charset="0"/>
      <p:regular r:id="rId56"/>
      <p:bold r:id="rId57"/>
      <p:italic r:id="rId58"/>
      <p:boldItalic r:id="rId59"/>
    </p:embeddedFont>
    <p:embeddedFont>
      <p:font typeface="Roboto Thin"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6">
          <p15:clr>
            <a:srgbClr val="9AA0A6"/>
          </p15:clr>
        </p15:guide>
        <p15:guide id="2" pos="288">
          <p15:clr>
            <a:srgbClr val="9AA0A6"/>
          </p15:clr>
        </p15:guide>
        <p15:guide id="3">
          <p15:clr>
            <a:srgbClr val="9AA0A6"/>
          </p15:clr>
        </p15:guide>
        <p15:guide id="4" orient="horz" pos="1313">
          <p15:clr>
            <a:srgbClr val="9AA0A6"/>
          </p15:clr>
        </p15:guide>
        <p15:guide id="5" orient="horz" pos="101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642" y="102"/>
      </p:cViewPr>
      <p:guideLst>
        <p:guide orient="horz" pos="426"/>
        <p:guide pos="288"/>
        <p:guide/>
        <p:guide orient="horz" pos="1313"/>
        <p:guide orient="horz" pos="101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8704367b66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8704367b6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77f51f26e0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77f51f26e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77f51f26e0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77f51f26e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8067434485_1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8067434485_1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8704367b6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8704367b6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784d35d95c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784d35d95c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3"/>
        <p:cNvGrpSpPr/>
        <p:nvPr/>
      </p:nvGrpSpPr>
      <p:grpSpPr>
        <a:xfrm>
          <a:off x="0" y="0"/>
          <a:ext cx="0" cy="0"/>
          <a:chOff x="0" y="0"/>
          <a:chExt cx="0" cy="0"/>
        </a:xfrm>
      </p:grpSpPr>
      <p:sp>
        <p:nvSpPr>
          <p:cNvPr id="2194" name="Google Shape;2194;g784d35d95c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5" name="Google Shape;2195;g784d35d95c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84d35d95c_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84d35d95c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8067434485_1_50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8067434485_1_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784d35d95c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784d35d95c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77f51f26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77f51f26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784d35d95c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784d35d95c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784d35d95c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784d35d95c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g784d35d95c_1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6" name="Google Shape;2246;g784d35d95c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8067434485_1_5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8067434485_1_5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8704367b66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8" name="Google Shape;2258;g8704367b66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784d35d95c_1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784d35d95c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8704367b66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8704367b6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8704367b66_0_1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8704367b66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shutterstock_520092895</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704367b66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704367b66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8704367b66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8704367b66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77f51f2b60_1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77f51f2b60_1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8704367b66_0_1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1" name="Google Shape;2321;g8704367b66_0_1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784d35d95c_1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784d35d95c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shutterstock_294087938</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784d35d95c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784d35d95c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784d35d95c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784d35d95c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g784d35d95c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8" name="Google Shape;2388;g784d35d95c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8067434485_1_5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5" name="Google Shape;2395;g8067434485_1_5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8704367b66_0_1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8704367b66_0_1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8704367b66_0_1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8704367b66_0_1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shutterstock_1160775805</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g784d35d95c_1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2" name="Google Shape;2422;g784d35d95c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784d35d95c_1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784d35d95c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77f51f2b60_1_1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77f51f2b60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8067434485_1_5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 name="Google Shape;2435;g8067434485_1_5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784d35d95c_1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784d35d95c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5"/>
        <p:cNvGrpSpPr/>
        <p:nvPr/>
      </p:nvGrpSpPr>
      <p:grpSpPr>
        <a:xfrm>
          <a:off x="0" y="0"/>
          <a:ext cx="0" cy="0"/>
          <a:chOff x="0" y="0"/>
          <a:chExt cx="0" cy="0"/>
        </a:xfrm>
      </p:grpSpPr>
      <p:sp>
        <p:nvSpPr>
          <p:cNvPr id="2076" name="Google Shape;2076;g784d35d95c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7" name="Google Shape;2077;g784d35d95c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784d35d95c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784d35d95c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8704367b6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1" name="Google Shape;2101;g8704367b6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784d35d95c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784d35d95c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784d35d95c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784d35d95c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6"/>
        <p:cNvGrpSpPr/>
        <p:nvPr/>
      </p:nvGrpSpPr>
      <p:grpSpPr>
        <a:xfrm>
          <a:off x="0" y="0"/>
          <a:ext cx="0" cy="0"/>
          <a:chOff x="0" y="0"/>
          <a:chExt cx="0" cy="0"/>
        </a:xfrm>
      </p:grpSpPr>
      <p:pic>
        <p:nvPicPr>
          <p:cNvPr id="2017" name="Google Shape;2017;p10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8" name="Google Shape;2018;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9" name="Google Shape;2019;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0" name="Google Shape;2020;p102"/>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21" name="Google Shape;2021;p10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5"/>
        <p:cNvGrpSpPr/>
        <p:nvPr/>
      </p:nvGrpSpPr>
      <p:grpSpPr>
        <a:xfrm>
          <a:off x="0" y="0"/>
          <a:ext cx="0" cy="0"/>
          <a:chOff x="0" y="0"/>
          <a:chExt cx="0" cy="0"/>
        </a:xfrm>
      </p:grpSpPr>
      <p:sp>
        <p:nvSpPr>
          <p:cNvPr id="2026" name="Google Shape;2026;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7" name="Google Shape;2027;p104"/>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8"/>
        <p:cNvGrpSpPr/>
        <p:nvPr/>
      </p:nvGrpSpPr>
      <p:grpSpPr>
        <a:xfrm>
          <a:off x="0" y="0"/>
          <a:ext cx="0" cy="0"/>
          <a:chOff x="0" y="0"/>
          <a:chExt cx="0" cy="0"/>
        </a:xfrm>
      </p:grpSpPr>
      <p:pic>
        <p:nvPicPr>
          <p:cNvPr id="2029" name="Google Shape;2029;p10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0" name="Google Shape;2030;p10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1" name="Google Shape;2031;p10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2" name="Google Shape;2032;p10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3"/>
        <p:cNvGrpSpPr/>
        <p:nvPr/>
      </p:nvGrpSpPr>
      <p:grpSpPr>
        <a:xfrm>
          <a:off x="0" y="0"/>
          <a:ext cx="0" cy="0"/>
          <a:chOff x="0" y="0"/>
          <a:chExt cx="0" cy="0"/>
        </a:xfrm>
      </p:grpSpPr>
      <p:sp>
        <p:nvSpPr>
          <p:cNvPr id="2034" name="Google Shape;203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5" name="Google Shape;2035;p106"/>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pic>
        <p:nvPicPr>
          <p:cNvPr id="1015" name="Google Shape;1015;p5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16" name="Google Shape;1016;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9" name="Google Shape;1019;p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20" name="Google Shape;1020;p53"/>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21" name="Google Shape;1021;p53"/>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4"/>
        <p:cNvGrpSpPr/>
        <p:nvPr/>
      </p:nvGrpSpPr>
      <p:grpSpPr>
        <a:xfrm>
          <a:off x="0" y="0"/>
          <a:ext cx="0" cy="0"/>
          <a:chOff x="0" y="0"/>
          <a:chExt cx="0" cy="0"/>
        </a:xfrm>
      </p:grpSpPr>
      <p:pic>
        <p:nvPicPr>
          <p:cNvPr id="1025" name="Google Shape;1025;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6" name="Google Shape;1026;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8" name="Google Shape;1028;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9" name="Google Shape;1029;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0" name="Google Shape;1030;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1" name="Google Shape;1031;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3" name="Google Shape;1033;p5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4"/>
        <p:cNvGrpSpPr/>
        <p:nvPr/>
      </p:nvGrpSpPr>
      <p:grpSpPr>
        <a:xfrm>
          <a:off x="0" y="0"/>
          <a:ext cx="0" cy="0"/>
          <a:chOff x="0" y="0"/>
          <a:chExt cx="0" cy="0"/>
        </a:xfrm>
      </p:grpSpPr>
      <p:pic>
        <p:nvPicPr>
          <p:cNvPr id="1035" name="Google Shape;1035;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6" name="Google Shape;1036;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8" name="Google Shape;1038;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9" name="Google Shape;1039;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0" name="Google Shape;1040;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1" name="Google Shape;1041;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2" name="Google Shape;1042;p5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3" name="Google Shape;1043;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4"/>
        <p:cNvGrpSpPr/>
        <p:nvPr/>
      </p:nvGrpSpPr>
      <p:grpSpPr>
        <a:xfrm>
          <a:off x="0" y="0"/>
          <a:ext cx="0" cy="0"/>
          <a:chOff x="0" y="0"/>
          <a:chExt cx="0" cy="0"/>
        </a:xfrm>
      </p:grpSpPr>
      <p:pic>
        <p:nvPicPr>
          <p:cNvPr id="1045" name="Google Shape;1045;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6" name="Google Shape;1046;p5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8" name="Google Shape;1048;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9" name="Google Shape;1049;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0" name="Google Shape;1050;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1" name="Google Shape;1051;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2" name="Google Shape;1052;p5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3" name="Google Shape;1053;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4"/>
        <p:cNvGrpSpPr/>
        <p:nvPr/>
      </p:nvGrpSpPr>
      <p:grpSpPr>
        <a:xfrm>
          <a:off x="0" y="0"/>
          <a:ext cx="0" cy="0"/>
          <a:chOff x="0" y="0"/>
          <a:chExt cx="0" cy="0"/>
        </a:xfrm>
      </p:grpSpPr>
      <p:pic>
        <p:nvPicPr>
          <p:cNvPr id="1055" name="Google Shape;1055;p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6" name="Google Shape;1056;p5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7" name="Google Shape;1057;p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8" name="Google Shape;1058;p5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9" name="Google Shape;1059;p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60" name="Google Shape;1060;p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1" name="Google Shape;1061;p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2" name="Google Shape;1062;p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3" name="Google Shape;1063;p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4"/>
        <p:cNvGrpSpPr/>
        <p:nvPr/>
      </p:nvGrpSpPr>
      <p:grpSpPr>
        <a:xfrm>
          <a:off x="0" y="0"/>
          <a:ext cx="0" cy="0"/>
          <a:chOff x="0" y="0"/>
          <a:chExt cx="0" cy="0"/>
        </a:xfrm>
      </p:grpSpPr>
      <p:pic>
        <p:nvPicPr>
          <p:cNvPr id="1065" name="Google Shape;1065;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6" name="Google Shape;1066;p5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7" name="Google Shape;1067;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8" name="Google Shape;1068;p5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9" name="Google Shape;1069;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70"/>
        <p:cNvGrpSpPr/>
        <p:nvPr/>
      </p:nvGrpSpPr>
      <p:grpSpPr>
        <a:xfrm>
          <a:off x="0" y="0"/>
          <a:ext cx="0" cy="0"/>
          <a:chOff x="0" y="0"/>
          <a:chExt cx="0" cy="0"/>
        </a:xfrm>
      </p:grpSpPr>
      <p:pic>
        <p:nvPicPr>
          <p:cNvPr id="1071" name="Google Shape;1071;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2" name="Google Shape;1072;p6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3" name="Google Shape;1073;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4" name="Google Shape;1074;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5"/>
        <p:cNvGrpSpPr/>
        <p:nvPr/>
      </p:nvGrpSpPr>
      <p:grpSpPr>
        <a:xfrm>
          <a:off x="0" y="0"/>
          <a:ext cx="0" cy="0"/>
          <a:chOff x="0" y="0"/>
          <a:chExt cx="0" cy="0"/>
        </a:xfrm>
      </p:grpSpPr>
      <p:sp>
        <p:nvSpPr>
          <p:cNvPr id="1076" name="Google Shape;1076;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7" name="Google Shape;1077;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8" name="Google Shape;107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9" name="Google Shape;1079;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0" name="Google Shape;1080;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81" name="Google Shape;1081;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1"/>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3"/>
        <p:cNvGrpSpPr/>
        <p:nvPr/>
      </p:nvGrpSpPr>
      <p:grpSpPr>
        <a:xfrm>
          <a:off x="0" y="0"/>
          <a:ext cx="0" cy="0"/>
          <a:chOff x="0" y="0"/>
          <a:chExt cx="0" cy="0"/>
        </a:xfrm>
      </p:grpSpPr>
      <p:pic>
        <p:nvPicPr>
          <p:cNvPr id="1084" name="Google Shape;1084;p6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5" name="Google Shape;1085;p6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7" name="Google Shape;1087;p6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8" name="Google Shape;1088;p6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9" name="Google Shape;1089;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90" name="Google Shape;1090;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91" name="Google Shape;1091;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6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3"/>
        <p:cNvGrpSpPr/>
        <p:nvPr/>
      </p:nvGrpSpPr>
      <p:grpSpPr>
        <a:xfrm>
          <a:off x="0" y="0"/>
          <a:ext cx="0" cy="0"/>
          <a:chOff x="0" y="0"/>
          <a:chExt cx="0" cy="0"/>
        </a:xfrm>
      </p:grpSpPr>
      <p:pic>
        <p:nvPicPr>
          <p:cNvPr id="1094" name="Google Shape;1094;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5" name="Google Shape;1095;p6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6" name="Google Shape;1096;p6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7" name="Google Shape;1097;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8" name="Google Shape;1098;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9"/>
        <p:cNvGrpSpPr/>
        <p:nvPr/>
      </p:nvGrpSpPr>
      <p:grpSpPr>
        <a:xfrm>
          <a:off x="0" y="0"/>
          <a:ext cx="0" cy="0"/>
          <a:chOff x="0" y="0"/>
          <a:chExt cx="0" cy="0"/>
        </a:xfrm>
      </p:grpSpPr>
      <p:pic>
        <p:nvPicPr>
          <p:cNvPr id="1100" name="Google Shape;1100;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1" name="Google Shape;1101;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4" name="Google Shape;1104;p6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5" name="Google Shape;110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6" name="Google Shape;1106;p6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7" name="Google Shape;1107;p6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8"/>
        <p:cNvGrpSpPr/>
        <p:nvPr/>
      </p:nvGrpSpPr>
      <p:grpSpPr>
        <a:xfrm>
          <a:off x="0" y="0"/>
          <a:ext cx="0" cy="0"/>
          <a:chOff x="0" y="0"/>
          <a:chExt cx="0" cy="0"/>
        </a:xfrm>
      </p:grpSpPr>
      <p:pic>
        <p:nvPicPr>
          <p:cNvPr id="1109" name="Google Shape;1109;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0" name="Google Shape;1110;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2" name="Google Shape;1112;p6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3" name="Google Shape;1113;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4" name="Google Shape;1114;p6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5" name="Google Shape;1115;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6" name="Google Shape;1116;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7" name="Google Shape;111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9"/>
        <p:cNvGrpSpPr/>
        <p:nvPr/>
      </p:nvGrpSpPr>
      <p:grpSpPr>
        <a:xfrm>
          <a:off x="0" y="0"/>
          <a:ext cx="0" cy="0"/>
          <a:chOff x="0" y="0"/>
          <a:chExt cx="0" cy="0"/>
        </a:xfrm>
      </p:grpSpPr>
      <p:pic>
        <p:nvPicPr>
          <p:cNvPr id="1120" name="Google Shape;1120;p6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21" name="Google Shape;112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2" name="Google Shape;1122;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3" name="Google Shape;1123;p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4" name="Google Shape;1124;p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6" name="Google Shape;1126;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7" name="Google Shape;1127;p6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9"/>
        <p:cNvGrpSpPr/>
        <p:nvPr/>
      </p:nvGrpSpPr>
      <p:grpSpPr>
        <a:xfrm>
          <a:off x="0" y="0"/>
          <a:ext cx="0" cy="0"/>
          <a:chOff x="0" y="0"/>
          <a:chExt cx="0" cy="0"/>
        </a:xfrm>
      </p:grpSpPr>
      <p:pic>
        <p:nvPicPr>
          <p:cNvPr id="1130" name="Google Shape;1130;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31" name="Google Shape;1131;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2" name="Google Shape;1132;p6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3" name="Google Shape;113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4" name="Google Shape;1134;p6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5" name="Google Shape;1135;p6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6" name="Google Shape;1136;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7" name="Google Shape;1137;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8" name="Google Shape;1138;p6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9"/>
        <p:cNvGrpSpPr/>
        <p:nvPr/>
      </p:nvGrpSpPr>
      <p:grpSpPr>
        <a:xfrm>
          <a:off x="0" y="0"/>
          <a:ext cx="0" cy="0"/>
          <a:chOff x="0" y="0"/>
          <a:chExt cx="0" cy="0"/>
        </a:xfrm>
      </p:grpSpPr>
      <p:sp>
        <p:nvSpPr>
          <p:cNvPr id="1140" name="Google Shape;1140;p6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1" name="Google Shape;1141;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2" name="Google Shape;1142;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3" name="Google Shape;1143;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4" name="Google Shape;1144;p6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5" name="Google Shape;1145;p6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6" name="Google Shape;1146;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7" name="Google Shape;1147;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8" name="Google Shape;1148;p6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9"/>
        <p:cNvGrpSpPr/>
        <p:nvPr/>
      </p:nvGrpSpPr>
      <p:grpSpPr>
        <a:xfrm>
          <a:off x="0" y="0"/>
          <a:ext cx="0" cy="0"/>
          <a:chOff x="0" y="0"/>
          <a:chExt cx="0" cy="0"/>
        </a:xfrm>
      </p:grpSpPr>
      <p:pic>
        <p:nvPicPr>
          <p:cNvPr id="1150" name="Google Shape;1150;p6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1" name="Google Shape;1151;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2" name="Google Shape;1152;p6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3" name="Google Shape;1153;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4" name="Google Shape;1154;p6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5" name="Google Shape;1155;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6" name="Google Shape;1156;p6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6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8" name="Google Shape;115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60"/>
        <p:cNvGrpSpPr/>
        <p:nvPr/>
      </p:nvGrpSpPr>
      <p:grpSpPr>
        <a:xfrm>
          <a:off x="0" y="0"/>
          <a:ext cx="0" cy="0"/>
          <a:chOff x="0" y="0"/>
          <a:chExt cx="0" cy="0"/>
        </a:xfrm>
      </p:grpSpPr>
      <p:sp>
        <p:nvSpPr>
          <p:cNvPr id="1161" name="Google Shape;1161;p7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62" name="Google Shape;116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3" name="Google Shape;116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4" name="Google Shape;1164;p7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5" name="Google Shape;1165;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7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7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9" name="Google Shape;1169;p7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70"/>
        <p:cNvGrpSpPr/>
        <p:nvPr/>
      </p:nvGrpSpPr>
      <p:grpSpPr>
        <a:xfrm>
          <a:off x="0" y="0"/>
          <a:ext cx="0" cy="0"/>
          <a:chOff x="0" y="0"/>
          <a:chExt cx="0" cy="0"/>
        </a:xfrm>
      </p:grpSpPr>
      <p:sp>
        <p:nvSpPr>
          <p:cNvPr id="1171" name="Google Shape;1171;p7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3" name="Google Shape;1173;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4" name="Google Shape;1174;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5" name="Google Shape;117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6" name="Google Shape;1176;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7" name="Google Shape;1177;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8" name="Google Shape;1178;p71"/>
          <p:cNvGrpSpPr/>
          <p:nvPr/>
        </p:nvGrpSpPr>
        <p:grpSpPr>
          <a:xfrm>
            <a:off x="457200" y="1378813"/>
            <a:ext cx="776889" cy="621300"/>
            <a:chOff x="457200" y="1378813"/>
            <a:chExt cx="776889" cy="621300"/>
          </a:xfrm>
        </p:grpSpPr>
        <p:sp>
          <p:nvSpPr>
            <p:cNvPr id="1179" name="Google Shape;1179;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0" name="Google Shape;1180;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1"/>
          <p:cNvGrpSpPr/>
          <p:nvPr/>
        </p:nvGrpSpPr>
        <p:grpSpPr>
          <a:xfrm>
            <a:off x="457200" y="2228725"/>
            <a:ext cx="776889" cy="621300"/>
            <a:chOff x="457200" y="1378813"/>
            <a:chExt cx="776889" cy="621300"/>
          </a:xfrm>
        </p:grpSpPr>
        <p:sp>
          <p:nvSpPr>
            <p:cNvPr id="1182" name="Google Shape;1182;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3" name="Google Shape;1183;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1"/>
          <p:cNvGrpSpPr/>
          <p:nvPr/>
        </p:nvGrpSpPr>
        <p:grpSpPr>
          <a:xfrm>
            <a:off x="457200" y="3073850"/>
            <a:ext cx="776889" cy="621300"/>
            <a:chOff x="457200" y="1378813"/>
            <a:chExt cx="776889" cy="621300"/>
          </a:xfrm>
        </p:grpSpPr>
        <p:sp>
          <p:nvSpPr>
            <p:cNvPr id="1185" name="Google Shape;1185;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6" name="Google Shape;1186;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71"/>
          <p:cNvGrpSpPr/>
          <p:nvPr/>
        </p:nvGrpSpPr>
        <p:grpSpPr>
          <a:xfrm>
            <a:off x="457200" y="3923750"/>
            <a:ext cx="776889" cy="621300"/>
            <a:chOff x="457200" y="1378813"/>
            <a:chExt cx="776889" cy="621300"/>
          </a:xfrm>
        </p:grpSpPr>
        <p:sp>
          <p:nvSpPr>
            <p:cNvPr id="1188" name="Google Shape;1188;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9" name="Google Shape;1189;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7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1" name="Google Shape;1191;p7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5" name="Google Shape;1195;p7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6" name="Google Shape;1196;p7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7"/>
        <p:cNvGrpSpPr/>
        <p:nvPr/>
      </p:nvGrpSpPr>
      <p:grpSpPr>
        <a:xfrm>
          <a:off x="0" y="0"/>
          <a:ext cx="0" cy="0"/>
          <a:chOff x="0" y="0"/>
          <a:chExt cx="0" cy="0"/>
        </a:xfrm>
      </p:grpSpPr>
      <p:sp>
        <p:nvSpPr>
          <p:cNvPr id="1198" name="Google Shape;1198;p7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1" name="Google Shape;1201;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2" name="Google Shape;1202;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3" name="Google Shape;1203;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4" name="Google Shape;1204;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5" name="Google Shape;1205;p72"/>
          <p:cNvGrpSpPr/>
          <p:nvPr/>
        </p:nvGrpSpPr>
        <p:grpSpPr>
          <a:xfrm>
            <a:off x="457200" y="1300225"/>
            <a:ext cx="776889" cy="621300"/>
            <a:chOff x="457200" y="1378813"/>
            <a:chExt cx="776889" cy="621300"/>
          </a:xfrm>
        </p:grpSpPr>
        <p:sp>
          <p:nvSpPr>
            <p:cNvPr id="1206" name="Google Shape;1206;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7" name="Google Shape;1207;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2"/>
          <p:cNvGrpSpPr/>
          <p:nvPr/>
        </p:nvGrpSpPr>
        <p:grpSpPr>
          <a:xfrm>
            <a:off x="457200" y="2000125"/>
            <a:ext cx="776889" cy="621300"/>
            <a:chOff x="457200" y="1378813"/>
            <a:chExt cx="776889" cy="621300"/>
          </a:xfrm>
        </p:grpSpPr>
        <p:sp>
          <p:nvSpPr>
            <p:cNvPr id="1209" name="Google Shape;1209;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10" name="Google Shape;1210;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2"/>
          <p:cNvGrpSpPr/>
          <p:nvPr/>
        </p:nvGrpSpPr>
        <p:grpSpPr>
          <a:xfrm>
            <a:off x="457200" y="2692850"/>
            <a:ext cx="776889" cy="621300"/>
            <a:chOff x="457200" y="1378813"/>
            <a:chExt cx="776889" cy="621300"/>
          </a:xfrm>
        </p:grpSpPr>
        <p:sp>
          <p:nvSpPr>
            <p:cNvPr id="1212" name="Google Shape;1212;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3" name="Google Shape;1213;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72"/>
          <p:cNvGrpSpPr/>
          <p:nvPr/>
        </p:nvGrpSpPr>
        <p:grpSpPr>
          <a:xfrm>
            <a:off x="457200" y="3390350"/>
            <a:ext cx="776889" cy="621300"/>
            <a:chOff x="457200" y="1378813"/>
            <a:chExt cx="776889" cy="621300"/>
          </a:xfrm>
        </p:grpSpPr>
        <p:sp>
          <p:nvSpPr>
            <p:cNvPr id="1215" name="Google Shape;1215;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6" name="Google Shape;1216;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7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8" name="Google Shape;1218;p7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2" name="Google Shape;1222;p7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3" name="Google Shape;1223;p7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4" name="Google Shape;1224;p72"/>
          <p:cNvGrpSpPr/>
          <p:nvPr/>
        </p:nvGrpSpPr>
        <p:grpSpPr>
          <a:xfrm>
            <a:off x="469500" y="4083075"/>
            <a:ext cx="776889" cy="621300"/>
            <a:chOff x="457200" y="1378813"/>
            <a:chExt cx="776889" cy="621300"/>
          </a:xfrm>
        </p:grpSpPr>
        <p:sp>
          <p:nvSpPr>
            <p:cNvPr id="1225" name="Google Shape;1225;p7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6" name="Google Shape;1226;p7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7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9"/>
        <p:cNvGrpSpPr/>
        <p:nvPr/>
      </p:nvGrpSpPr>
      <p:grpSpPr>
        <a:xfrm>
          <a:off x="0" y="0"/>
          <a:ext cx="0" cy="0"/>
          <a:chOff x="0" y="0"/>
          <a:chExt cx="0" cy="0"/>
        </a:xfrm>
      </p:grpSpPr>
      <p:sp>
        <p:nvSpPr>
          <p:cNvPr id="1230" name="Google Shape;1230;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2" name="Google Shape;1232;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3" name="Google Shape;1233;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4" name="Google Shape;123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5" name="Google Shape;1235;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6" name="Google Shape;1236;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7" name="Google Shape;1237;p73"/>
          <p:cNvGrpSpPr/>
          <p:nvPr/>
        </p:nvGrpSpPr>
        <p:grpSpPr>
          <a:xfrm>
            <a:off x="457200" y="1237825"/>
            <a:ext cx="776900" cy="486300"/>
            <a:chOff x="457200" y="1466425"/>
            <a:chExt cx="776900" cy="486300"/>
          </a:xfrm>
        </p:grpSpPr>
        <p:sp>
          <p:nvSpPr>
            <p:cNvPr id="1238" name="Google Shape;1238;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9" name="Google Shape;1239;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7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1" name="Google Shape;1241;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2" name="Google Shape;1242;p73"/>
          <p:cNvGrpSpPr/>
          <p:nvPr/>
        </p:nvGrpSpPr>
        <p:grpSpPr>
          <a:xfrm>
            <a:off x="457200" y="1828900"/>
            <a:ext cx="776900" cy="486300"/>
            <a:chOff x="457200" y="1466425"/>
            <a:chExt cx="776900" cy="486300"/>
          </a:xfrm>
        </p:grpSpPr>
        <p:sp>
          <p:nvSpPr>
            <p:cNvPr id="1243" name="Google Shape;1243;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4" name="Google Shape;1244;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73"/>
          <p:cNvGrpSpPr/>
          <p:nvPr/>
        </p:nvGrpSpPr>
        <p:grpSpPr>
          <a:xfrm>
            <a:off x="457200" y="2419975"/>
            <a:ext cx="776900" cy="486300"/>
            <a:chOff x="457200" y="1466425"/>
            <a:chExt cx="776900" cy="486300"/>
          </a:xfrm>
        </p:grpSpPr>
        <p:sp>
          <p:nvSpPr>
            <p:cNvPr id="1247" name="Google Shape;1247;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8" name="Google Shape;1248;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73"/>
          <p:cNvGrpSpPr/>
          <p:nvPr/>
        </p:nvGrpSpPr>
        <p:grpSpPr>
          <a:xfrm>
            <a:off x="457200" y="3011050"/>
            <a:ext cx="776900" cy="486300"/>
            <a:chOff x="457200" y="1466425"/>
            <a:chExt cx="776900" cy="486300"/>
          </a:xfrm>
        </p:grpSpPr>
        <p:sp>
          <p:nvSpPr>
            <p:cNvPr id="1251" name="Google Shape;1251;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2" name="Google Shape;1252;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73"/>
          <p:cNvGrpSpPr/>
          <p:nvPr/>
        </p:nvGrpSpPr>
        <p:grpSpPr>
          <a:xfrm>
            <a:off x="457200" y="3602137"/>
            <a:ext cx="776900" cy="486300"/>
            <a:chOff x="457200" y="1466425"/>
            <a:chExt cx="776900" cy="486300"/>
          </a:xfrm>
        </p:grpSpPr>
        <p:sp>
          <p:nvSpPr>
            <p:cNvPr id="1255" name="Google Shape;125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6" name="Google Shape;125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73"/>
          <p:cNvGrpSpPr/>
          <p:nvPr/>
        </p:nvGrpSpPr>
        <p:grpSpPr>
          <a:xfrm>
            <a:off x="457200" y="4193262"/>
            <a:ext cx="776900" cy="486300"/>
            <a:chOff x="457200" y="1466425"/>
            <a:chExt cx="776900" cy="486300"/>
          </a:xfrm>
        </p:grpSpPr>
        <p:sp>
          <p:nvSpPr>
            <p:cNvPr id="1259" name="Google Shape;1259;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60" name="Google Shape;1260;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7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4" name="Google Shape;1264;p7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5" name="Google Shape;1265;p7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6"/>
        <p:cNvGrpSpPr/>
        <p:nvPr/>
      </p:nvGrpSpPr>
      <p:grpSpPr>
        <a:xfrm>
          <a:off x="0" y="0"/>
          <a:ext cx="0" cy="0"/>
          <a:chOff x="0" y="0"/>
          <a:chExt cx="0" cy="0"/>
        </a:xfrm>
      </p:grpSpPr>
      <p:sp>
        <p:nvSpPr>
          <p:cNvPr id="1267" name="Google Shape;1267;p7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9" name="Google Shape;1269;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70" name="Google Shape;1270;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71" name="Google Shape;1271;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72" name="Google Shape;1272;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3" name="Google Shape;1273;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4" name="Google Shape;1274;p74"/>
          <p:cNvGrpSpPr/>
          <p:nvPr/>
        </p:nvGrpSpPr>
        <p:grpSpPr>
          <a:xfrm>
            <a:off x="457200" y="1237825"/>
            <a:ext cx="776900" cy="486300"/>
            <a:chOff x="457200" y="1466425"/>
            <a:chExt cx="776900" cy="486300"/>
          </a:xfrm>
        </p:grpSpPr>
        <p:sp>
          <p:nvSpPr>
            <p:cNvPr id="1275" name="Google Shape;1275;p7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6" name="Google Shape;1276;p7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7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8" name="Google Shape;1278;p7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9" name="Google Shape;1279;p74"/>
          <p:cNvGrpSpPr/>
          <p:nvPr/>
        </p:nvGrpSpPr>
        <p:grpSpPr>
          <a:xfrm>
            <a:off x="457200" y="1828900"/>
            <a:ext cx="776900" cy="486300"/>
            <a:chOff x="457200" y="1466425"/>
            <a:chExt cx="776900" cy="486300"/>
          </a:xfrm>
        </p:grpSpPr>
        <p:sp>
          <p:nvSpPr>
            <p:cNvPr id="1280" name="Google Shape;1280;p7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1" name="Google Shape;1281;p7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7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4"/>
          <p:cNvGrpSpPr/>
          <p:nvPr/>
        </p:nvGrpSpPr>
        <p:grpSpPr>
          <a:xfrm>
            <a:off x="457200" y="2419975"/>
            <a:ext cx="776900" cy="486300"/>
            <a:chOff x="457200" y="1466425"/>
            <a:chExt cx="776900" cy="486300"/>
          </a:xfrm>
        </p:grpSpPr>
        <p:sp>
          <p:nvSpPr>
            <p:cNvPr id="1284" name="Google Shape;1284;p7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5" name="Google Shape;1285;p7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7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74"/>
          <p:cNvGrpSpPr/>
          <p:nvPr/>
        </p:nvGrpSpPr>
        <p:grpSpPr>
          <a:xfrm>
            <a:off x="457200" y="3011050"/>
            <a:ext cx="776900" cy="486300"/>
            <a:chOff x="457200" y="1466425"/>
            <a:chExt cx="776900" cy="486300"/>
          </a:xfrm>
        </p:grpSpPr>
        <p:sp>
          <p:nvSpPr>
            <p:cNvPr id="1288" name="Google Shape;1288;p7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9" name="Google Shape;1289;p7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7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74"/>
          <p:cNvGrpSpPr/>
          <p:nvPr/>
        </p:nvGrpSpPr>
        <p:grpSpPr>
          <a:xfrm>
            <a:off x="457200" y="3602137"/>
            <a:ext cx="776900" cy="486300"/>
            <a:chOff x="457200" y="1466425"/>
            <a:chExt cx="776900" cy="486300"/>
          </a:xfrm>
        </p:grpSpPr>
        <p:sp>
          <p:nvSpPr>
            <p:cNvPr id="1292" name="Google Shape;1292;p7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3" name="Google Shape;1293;p7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7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74"/>
          <p:cNvGrpSpPr/>
          <p:nvPr/>
        </p:nvGrpSpPr>
        <p:grpSpPr>
          <a:xfrm>
            <a:off x="457200" y="4193262"/>
            <a:ext cx="776900" cy="486300"/>
            <a:chOff x="457200" y="1466425"/>
            <a:chExt cx="776900" cy="486300"/>
          </a:xfrm>
        </p:grpSpPr>
        <p:sp>
          <p:nvSpPr>
            <p:cNvPr id="1296" name="Google Shape;1296;p7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7" name="Google Shape;1297;p7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7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1" name="Google Shape;1301;p7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2" name="Google Shape;1302;p7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3"/>
        <p:cNvGrpSpPr/>
        <p:nvPr/>
      </p:nvGrpSpPr>
      <p:grpSpPr>
        <a:xfrm>
          <a:off x="0" y="0"/>
          <a:ext cx="0" cy="0"/>
          <a:chOff x="0" y="0"/>
          <a:chExt cx="0" cy="0"/>
        </a:xfrm>
      </p:grpSpPr>
      <p:sp>
        <p:nvSpPr>
          <p:cNvPr id="1304" name="Google Shape;1304;p7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6" name="Google Shape;1306;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7" name="Google Shape;1307;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8" name="Google Shape;1308;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9" name="Google Shape;1309;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10" name="Google Shape;1310;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11" name="Google Shape;1311;p75"/>
          <p:cNvGrpSpPr/>
          <p:nvPr/>
        </p:nvGrpSpPr>
        <p:grpSpPr>
          <a:xfrm>
            <a:off x="457222" y="1149803"/>
            <a:ext cx="713194" cy="446423"/>
            <a:chOff x="457200" y="1466425"/>
            <a:chExt cx="776900" cy="486300"/>
          </a:xfrm>
        </p:grpSpPr>
        <p:sp>
          <p:nvSpPr>
            <p:cNvPr id="1312" name="Google Shape;131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3" name="Google Shape;131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7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5" name="Google Shape;1315;p7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75"/>
          <p:cNvGrpSpPr/>
          <p:nvPr/>
        </p:nvGrpSpPr>
        <p:grpSpPr>
          <a:xfrm>
            <a:off x="457222" y="1672428"/>
            <a:ext cx="713194" cy="446423"/>
            <a:chOff x="457200" y="1466425"/>
            <a:chExt cx="776900" cy="486300"/>
          </a:xfrm>
        </p:grpSpPr>
        <p:sp>
          <p:nvSpPr>
            <p:cNvPr id="1317" name="Google Shape;131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8" name="Google Shape;131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7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0" name="Google Shape;1320;p7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75"/>
          <p:cNvGrpSpPr/>
          <p:nvPr/>
        </p:nvGrpSpPr>
        <p:grpSpPr>
          <a:xfrm>
            <a:off x="457197" y="2195578"/>
            <a:ext cx="713194" cy="446423"/>
            <a:chOff x="457200" y="1466425"/>
            <a:chExt cx="776900" cy="486300"/>
          </a:xfrm>
        </p:grpSpPr>
        <p:sp>
          <p:nvSpPr>
            <p:cNvPr id="1322" name="Google Shape;132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3" name="Google Shape;132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4" name="Google Shape;1324;p7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5" name="Google Shape;1325;p7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6" name="Google Shape;1326;p75"/>
          <p:cNvGrpSpPr/>
          <p:nvPr/>
        </p:nvGrpSpPr>
        <p:grpSpPr>
          <a:xfrm>
            <a:off x="457197" y="2718203"/>
            <a:ext cx="713194" cy="446423"/>
            <a:chOff x="457200" y="1466425"/>
            <a:chExt cx="776900" cy="486300"/>
          </a:xfrm>
        </p:grpSpPr>
        <p:sp>
          <p:nvSpPr>
            <p:cNvPr id="1327" name="Google Shape;132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8" name="Google Shape;132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7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0" name="Google Shape;1330;p7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75"/>
          <p:cNvGrpSpPr/>
          <p:nvPr/>
        </p:nvGrpSpPr>
        <p:grpSpPr>
          <a:xfrm>
            <a:off x="457222" y="3240828"/>
            <a:ext cx="713194" cy="446423"/>
            <a:chOff x="457200" y="1466425"/>
            <a:chExt cx="776900" cy="486300"/>
          </a:xfrm>
        </p:grpSpPr>
        <p:sp>
          <p:nvSpPr>
            <p:cNvPr id="1332" name="Google Shape;133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3" name="Google Shape;133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7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5" name="Google Shape;1335;p7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75"/>
          <p:cNvGrpSpPr/>
          <p:nvPr/>
        </p:nvGrpSpPr>
        <p:grpSpPr>
          <a:xfrm>
            <a:off x="457222" y="3763453"/>
            <a:ext cx="713194" cy="446423"/>
            <a:chOff x="457200" y="1466425"/>
            <a:chExt cx="776900" cy="486300"/>
          </a:xfrm>
        </p:grpSpPr>
        <p:sp>
          <p:nvSpPr>
            <p:cNvPr id="1337" name="Google Shape;133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8" name="Google Shape;133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75"/>
          <p:cNvGrpSpPr/>
          <p:nvPr/>
        </p:nvGrpSpPr>
        <p:grpSpPr>
          <a:xfrm>
            <a:off x="457222" y="4311603"/>
            <a:ext cx="713194" cy="446423"/>
            <a:chOff x="457200" y="1466425"/>
            <a:chExt cx="776900" cy="486300"/>
          </a:xfrm>
        </p:grpSpPr>
        <p:sp>
          <p:nvSpPr>
            <p:cNvPr id="1342" name="Google Shape;134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3" name="Google Shape;134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7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5"/>
        <p:cNvGrpSpPr/>
        <p:nvPr/>
      </p:nvGrpSpPr>
      <p:grpSpPr>
        <a:xfrm>
          <a:off x="0" y="0"/>
          <a:ext cx="0" cy="0"/>
          <a:chOff x="0" y="0"/>
          <a:chExt cx="0" cy="0"/>
        </a:xfrm>
      </p:grpSpPr>
      <p:sp>
        <p:nvSpPr>
          <p:cNvPr id="1346" name="Google Shape;1346;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7" name="Google Shape;1347;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8" name="Google Shape;1348;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9" name="Google Shape;1349;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50" name="Google Shape;1350;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51" name="Google Shape;1351;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2" name="Google Shape;1352;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76"/>
          <p:cNvGrpSpPr/>
          <p:nvPr/>
        </p:nvGrpSpPr>
        <p:grpSpPr>
          <a:xfrm>
            <a:off x="457427" y="3873038"/>
            <a:ext cx="602564" cy="377174"/>
            <a:chOff x="457200" y="1466425"/>
            <a:chExt cx="776900" cy="486300"/>
          </a:xfrm>
        </p:grpSpPr>
        <p:sp>
          <p:nvSpPr>
            <p:cNvPr id="1354" name="Google Shape;135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5" name="Google Shape;135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76"/>
          <p:cNvGrpSpPr/>
          <p:nvPr/>
        </p:nvGrpSpPr>
        <p:grpSpPr>
          <a:xfrm>
            <a:off x="457315" y="4311142"/>
            <a:ext cx="602564" cy="377174"/>
            <a:chOff x="457200" y="1466425"/>
            <a:chExt cx="776900" cy="486300"/>
          </a:xfrm>
        </p:grpSpPr>
        <p:sp>
          <p:nvSpPr>
            <p:cNvPr id="1359" name="Google Shape;135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60" name="Google Shape;136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2" name="Google Shape;1362;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76"/>
          <p:cNvGrpSpPr/>
          <p:nvPr/>
        </p:nvGrpSpPr>
        <p:grpSpPr>
          <a:xfrm>
            <a:off x="457377" y="2996663"/>
            <a:ext cx="602564" cy="377174"/>
            <a:chOff x="457200" y="1466425"/>
            <a:chExt cx="776900" cy="486300"/>
          </a:xfrm>
        </p:grpSpPr>
        <p:sp>
          <p:nvSpPr>
            <p:cNvPr id="1364" name="Google Shape;136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5" name="Google Shape;136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7" name="Google Shape;1367;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6"/>
          <p:cNvGrpSpPr/>
          <p:nvPr/>
        </p:nvGrpSpPr>
        <p:grpSpPr>
          <a:xfrm>
            <a:off x="457265" y="3434767"/>
            <a:ext cx="602564" cy="377174"/>
            <a:chOff x="457200" y="1466425"/>
            <a:chExt cx="776900" cy="486300"/>
          </a:xfrm>
        </p:grpSpPr>
        <p:sp>
          <p:nvSpPr>
            <p:cNvPr id="1369" name="Google Shape;136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70" name="Google Shape;137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2" name="Google Shape;1372;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76"/>
          <p:cNvGrpSpPr/>
          <p:nvPr/>
        </p:nvGrpSpPr>
        <p:grpSpPr>
          <a:xfrm>
            <a:off x="457402" y="2135288"/>
            <a:ext cx="602564" cy="377174"/>
            <a:chOff x="457200" y="1466425"/>
            <a:chExt cx="776900" cy="486300"/>
          </a:xfrm>
        </p:grpSpPr>
        <p:sp>
          <p:nvSpPr>
            <p:cNvPr id="1374" name="Google Shape;137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5" name="Google Shape;137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7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7" name="Google Shape;1377;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76"/>
          <p:cNvGrpSpPr/>
          <p:nvPr/>
        </p:nvGrpSpPr>
        <p:grpSpPr>
          <a:xfrm>
            <a:off x="457290" y="2573392"/>
            <a:ext cx="602564" cy="377174"/>
            <a:chOff x="457200" y="1466425"/>
            <a:chExt cx="776900" cy="486300"/>
          </a:xfrm>
        </p:grpSpPr>
        <p:sp>
          <p:nvSpPr>
            <p:cNvPr id="1379" name="Google Shape;137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80" name="Google Shape;138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7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2" name="Google Shape;1382;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6"/>
          <p:cNvGrpSpPr/>
          <p:nvPr/>
        </p:nvGrpSpPr>
        <p:grpSpPr>
          <a:xfrm>
            <a:off x="457352" y="1258913"/>
            <a:ext cx="602564" cy="377174"/>
            <a:chOff x="457200" y="1466425"/>
            <a:chExt cx="776900" cy="486300"/>
          </a:xfrm>
        </p:grpSpPr>
        <p:sp>
          <p:nvSpPr>
            <p:cNvPr id="1384" name="Google Shape;138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5" name="Google Shape;138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7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76"/>
          <p:cNvGrpSpPr/>
          <p:nvPr/>
        </p:nvGrpSpPr>
        <p:grpSpPr>
          <a:xfrm>
            <a:off x="457240" y="1697017"/>
            <a:ext cx="602564" cy="377174"/>
            <a:chOff x="457200" y="1466425"/>
            <a:chExt cx="776900" cy="486300"/>
          </a:xfrm>
        </p:grpSpPr>
        <p:sp>
          <p:nvSpPr>
            <p:cNvPr id="1389" name="Google Shape;138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90" name="Google Shape;139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7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92"/>
        <p:cNvGrpSpPr/>
        <p:nvPr/>
      </p:nvGrpSpPr>
      <p:grpSpPr>
        <a:xfrm>
          <a:off x="0" y="0"/>
          <a:ext cx="0" cy="0"/>
          <a:chOff x="0" y="0"/>
          <a:chExt cx="0" cy="0"/>
        </a:xfrm>
      </p:grpSpPr>
      <p:sp>
        <p:nvSpPr>
          <p:cNvPr id="1393" name="Google Shape;1393;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4" name="Google Shape;1394;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5" name="Google Shape;1395;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6" name="Google Shape;1396;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7" name="Google Shape;1397;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8" name="Google Shape;1398;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9" name="Google Shape;1399;p7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77"/>
          <p:cNvGrpSpPr/>
          <p:nvPr/>
        </p:nvGrpSpPr>
        <p:grpSpPr>
          <a:xfrm>
            <a:off x="457427" y="3873038"/>
            <a:ext cx="602564" cy="377174"/>
            <a:chOff x="457200" y="1466425"/>
            <a:chExt cx="776900" cy="486300"/>
          </a:xfrm>
        </p:grpSpPr>
        <p:sp>
          <p:nvSpPr>
            <p:cNvPr id="1401" name="Google Shape;1401;p7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2" name="Google Shape;1402;p7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7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4" name="Google Shape;1404;p7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5" name="Google Shape;1405;p77"/>
          <p:cNvGrpSpPr/>
          <p:nvPr/>
        </p:nvGrpSpPr>
        <p:grpSpPr>
          <a:xfrm>
            <a:off x="457315" y="4311142"/>
            <a:ext cx="602564" cy="377174"/>
            <a:chOff x="457200" y="1466425"/>
            <a:chExt cx="776900" cy="486300"/>
          </a:xfrm>
        </p:grpSpPr>
        <p:sp>
          <p:nvSpPr>
            <p:cNvPr id="1406" name="Google Shape;1406;p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7" name="Google Shape;1407;p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7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9" name="Google Shape;1409;p7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77"/>
          <p:cNvGrpSpPr/>
          <p:nvPr/>
        </p:nvGrpSpPr>
        <p:grpSpPr>
          <a:xfrm>
            <a:off x="457377" y="2996663"/>
            <a:ext cx="602564" cy="377174"/>
            <a:chOff x="457200" y="1466425"/>
            <a:chExt cx="776900" cy="486300"/>
          </a:xfrm>
        </p:grpSpPr>
        <p:sp>
          <p:nvSpPr>
            <p:cNvPr id="1411" name="Google Shape;1411;p7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2" name="Google Shape;1412;p7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3" name="Google Shape;1413;p7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4" name="Google Shape;1414;p7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77"/>
          <p:cNvGrpSpPr/>
          <p:nvPr/>
        </p:nvGrpSpPr>
        <p:grpSpPr>
          <a:xfrm>
            <a:off x="457265" y="3434767"/>
            <a:ext cx="602564" cy="377174"/>
            <a:chOff x="457200" y="1466425"/>
            <a:chExt cx="776900" cy="486300"/>
          </a:xfrm>
        </p:grpSpPr>
        <p:sp>
          <p:nvSpPr>
            <p:cNvPr id="1416" name="Google Shape;1416;p7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7" name="Google Shape;1417;p7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7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9" name="Google Shape;1419;p7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77"/>
          <p:cNvGrpSpPr/>
          <p:nvPr/>
        </p:nvGrpSpPr>
        <p:grpSpPr>
          <a:xfrm>
            <a:off x="457402" y="2135288"/>
            <a:ext cx="602564" cy="377174"/>
            <a:chOff x="457200" y="1466425"/>
            <a:chExt cx="776900" cy="486300"/>
          </a:xfrm>
        </p:grpSpPr>
        <p:sp>
          <p:nvSpPr>
            <p:cNvPr id="1421" name="Google Shape;1421;p7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2" name="Google Shape;1422;p7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4" name="Google Shape;1424;p7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77"/>
          <p:cNvGrpSpPr/>
          <p:nvPr/>
        </p:nvGrpSpPr>
        <p:grpSpPr>
          <a:xfrm>
            <a:off x="457290" y="2573392"/>
            <a:ext cx="602564" cy="377174"/>
            <a:chOff x="457200" y="1466425"/>
            <a:chExt cx="776900" cy="486300"/>
          </a:xfrm>
        </p:grpSpPr>
        <p:sp>
          <p:nvSpPr>
            <p:cNvPr id="1426" name="Google Shape;1426;p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7" name="Google Shape;1427;p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7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9" name="Google Shape;1429;p7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7"/>
          <p:cNvGrpSpPr/>
          <p:nvPr/>
        </p:nvGrpSpPr>
        <p:grpSpPr>
          <a:xfrm>
            <a:off x="457352" y="1258913"/>
            <a:ext cx="602564" cy="377174"/>
            <a:chOff x="457200" y="1466425"/>
            <a:chExt cx="776900" cy="486300"/>
          </a:xfrm>
        </p:grpSpPr>
        <p:sp>
          <p:nvSpPr>
            <p:cNvPr id="1431" name="Google Shape;1431;p7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2" name="Google Shape;1432;p7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7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77"/>
          <p:cNvGrpSpPr/>
          <p:nvPr/>
        </p:nvGrpSpPr>
        <p:grpSpPr>
          <a:xfrm>
            <a:off x="457240" y="1697017"/>
            <a:ext cx="602564" cy="377174"/>
            <a:chOff x="457200" y="1466425"/>
            <a:chExt cx="776900" cy="486300"/>
          </a:xfrm>
        </p:grpSpPr>
        <p:sp>
          <p:nvSpPr>
            <p:cNvPr id="1436" name="Google Shape;1436;p7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7" name="Google Shape;1437;p7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7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9"/>
        <p:cNvGrpSpPr/>
        <p:nvPr/>
      </p:nvGrpSpPr>
      <p:grpSpPr>
        <a:xfrm>
          <a:off x="0" y="0"/>
          <a:ext cx="0" cy="0"/>
          <a:chOff x="0" y="0"/>
          <a:chExt cx="0" cy="0"/>
        </a:xfrm>
      </p:grpSpPr>
      <p:sp>
        <p:nvSpPr>
          <p:cNvPr id="1440" name="Google Shape;1440;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1" name="Google Shape;1441;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2" name="Google Shape;1442;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3" name="Google Shape;1443;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4" name="Google Shape;1444;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5" name="Google Shape;1445;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6" name="Google Shape;1446;p78"/>
          <p:cNvGrpSpPr/>
          <p:nvPr/>
        </p:nvGrpSpPr>
        <p:grpSpPr>
          <a:xfrm>
            <a:off x="457181" y="1345103"/>
            <a:ext cx="533372" cy="533480"/>
            <a:chOff x="457200" y="1378813"/>
            <a:chExt cx="695400" cy="695450"/>
          </a:xfrm>
        </p:grpSpPr>
        <p:sp>
          <p:nvSpPr>
            <p:cNvPr id="1447" name="Google Shape;1447;p7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8" name="Google Shape;1448;p7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7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1" name="Google Shape;1451;p78"/>
          <p:cNvGrpSpPr/>
          <p:nvPr/>
        </p:nvGrpSpPr>
        <p:grpSpPr>
          <a:xfrm>
            <a:off x="3305156" y="1345103"/>
            <a:ext cx="533372" cy="533480"/>
            <a:chOff x="457200" y="1378813"/>
            <a:chExt cx="695400" cy="695450"/>
          </a:xfrm>
        </p:grpSpPr>
        <p:sp>
          <p:nvSpPr>
            <p:cNvPr id="1452" name="Google Shape;1452;p7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3" name="Google Shape;1453;p7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78"/>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6" name="Google Shape;1456;p78"/>
          <p:cNvGrpSpPr/>
          <p:nvPr/>
        </p:nvGrpSpPr>
        <p:grpSpPr>
          <a:xfrm>
            <a:off x="6134081" y="1345853"/>
            <a:ext cx="533372" cy="533480"/>
            <a:chOff x="457200" y="1378813"/>
            <a:chExt cx="695400" cy="695450"/>
          </a:xfrm>
        </p:grpSpPr>
        <p:sp>
          <p:nvSpPr>
            <p:cNvPr id="1457" name="Google Shape;1457;p7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8" name="Google Shape;1458;p7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7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61"/>
        <p:cNvGrpSpPr/>
        <p:nvPr/>
      </p:nvGrpSpPr>
      <p:grpSpPr>
        <a:xfrm>
          <a:off x="0" y="0"/>
          <a:ext cx="0" cy="0"/>
          <a:chOff x="0" y="0"/>
          <a:chExt cx="0" cy="0"/>
        </a:xfrm>
      </p:grpSpPr>
      <p:pic>
        <p:nvPicPr>
          <p:cNvPr id="1462" name="Google Shape;1462;p7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3" name="Google Shape;1463;p7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5" name="Google Shape;1465;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6" name="Google Shape;1466;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7" name="Google Shape;146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8" name="Google Shape;1468;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9" name="Google Shape;1469;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70" name="Google Shape;1470;p79"/>
          <p:cNvGrpSpPr/>
          <p:nvPr/>
        </p:nvGrpSpPr>
        <p:grpSpPr>
          <a:xfrm>
            <a:off x="457206" y="1421303"/>
            <a:ext cx="533372" cy="533480"/>
            <a:chOff x="457200" y="1378813"/>
            <a:chExt cx="695400" cy="695450"/>
          </a:xfrm>
        </p:grpSpPr>
        <p:sp>
          <p:nvSpPr>
            <p:cNvPr id="1471" name="Google Shape;1471;p7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2" name="Google Shape;1472;p7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4" name="Google Shape;1474;p7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5" name="Google Shape;1475;p7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79"/>
          <p:cNvGrpSpPr/>
          <p:nvPr/>
        </p:nvGrpSpPr>
        <p:grpSpPr>
          <a:xfrm>
            <a:off x="4936306" y="1423553"/>
            <a:ext cx="533372" cy="533480"/>
            <a:chOff x="457200" y="1378813"/>
            <a:chExt cx="695400" cy="695450"/>
          </a:xfrm>
        </p:grpSpPr>
        <p:sp>
          <p:nvSpPr>
            <p:cNvPr id="1477" name="Google Shape;1477;p7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8" name="Google Shape;1478;p7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7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81"/>
        <p:cNvGrpSpPr/>
        <p:nvPr/>
      </p:nvGrpSpPr>
      <p:grpSpPr>
        <a:xfrm>
          <a:off x="0" y="0"/>
          <a:ext cx="0" cy="0"/>
          <a:chOff x="0" y="0"/>
          <a:chExt cx="0" cy="0"/>
        </a:xfrm>
      </p:grpSpPr>
      <p:sp>
        <p:nvSpPr>
          <p:cNvPr id="1482" name="Google Shape;148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3" name="Google Shape;148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4" name="Google Shape;148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5" name="Google Shape;148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6" name="Google Shape;148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7" name="Google Shape;148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8" name="Google Shape;1488;p8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9" name="Google Shape;1489;p8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4" name="Google Shape;1494;p8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5" name="Google Shape;1495;p8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00" name="Google Shape;1500;p8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01" name="Google Shape;1501;p8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8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5" name="Google Shape;1505;p8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6" name="Google Shape;1506;p8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7" name="Google Shape;1507;p8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8"/>
        <p:cNvGrpSpPr/>
        <p:nvPr/>
      </p:nvGrpSpPr>
      <p:grpSpPr>
        <a:xfrm>
          <a:off x="0" y="0"/>
          <a:ext cx="0" cy="0"/>
          <a:chOff x="0" y="0"/>
          <a:chExt cx="0" cy="0"/>
        </a:xfrm>
      </p:grpSpPr>
      <p:sp>
        <p:nvSpPr>
          <p:cNvPr id="1509" name="Google Shape;1509;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1" name="Google Shape;1511;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2" name="Google Shape;1512;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3" name="Google Shape;1513;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4" name="Google Shape;1514;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5" name="Google Shape;1515;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6" name="Google Shape;1516;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7" name="Google Shape;1517;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1" name="Google Shape;1521;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2" name="Google Shape;1522;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3" name="Google Shape;1523;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4" name="Google Shape;1524;p8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5" name="Google Shape;1525;p8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6" name="Google Shape;1526;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7"/>
        <p:cNvGrpSpPr/>
        <p:nvPr/>
      </p:nvGrpSpPr>
      <p:grpSpPr>
        <a:xfrm>
          <a:off x="0" y="0"/>
          <a:ext cx="0" cy="0"/>
          <a:chOff x="0" y="0"/>
          <a:chExt cx="0" cy="0"/>
        </a:xfrm>
      </p:grpSpPr>
      <p:sp>
        <p:nvSpPr>
          <p:cNvPr id="1528" name="Google Shape;1528;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0" name="Google Shape;1530;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31" name="Google Shape;1531;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32" name="Google Shape;1532;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3" name="Google Shape;1533;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4" name="Google Shape;1534;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5" name="Google Shape;1535;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6" name="Google Shape;1536;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0" name="Google Shape;1540;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1" name="Google Shape;1541;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2" name="Google Shape;1542;p8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3" name="Google Shape;1543;p8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4" name="Google Shape;1544;p8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5" name="Google Shape;1545;p8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6"/>
        <p:cNvGrpSpPr/>
        <p:nvPr/>
      </p:nvGrpSpPr>
      <p:grpSpPr>
        <a:xfrm>
          <a:off x="0" y="0"/>
          <a:ext cx="0" cy="0"/>
          <a:chOff x="0" y="0"/>
          <a:chExt cx="0" cy="0"/>
        </a:xfrm>
      </p:grpSpPr>
      <p:sp>
        <p:nvSpPr>
          <p:cNvPr id="1547" name="Google Shape;1547;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9" name="Google Shape;1549;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50" name="Google Shape;1550;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51" name="Google Shape;155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52" name="Google Shape;1552;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3" name="Google Shape;1553;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4" name="Google Shape;1554;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5" name="Google Shape;1555;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9" name="Google Shape;1559;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0" name="Google Shape;1560;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1" name="Google Shape;1561;p8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62" name="Google Shape;1562;p8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3" name="Google Shape;1563;p8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4" name="Google Shape;1564;p8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5"/>
        <p:cNvGrpSpPr/>
        <p:nvPr/>
      </p:nvGrpSpPr>
      <p:grpSpPr>
        <a:xfrm>
          <a:off x="0" y="0"/>
          <a:ext cx="0" cy="0"/>
          <a:chOff x="0" y="0"/>
          <a:chExt cx="0" cy="0"/>
        </a:xfrm>
      </p:grpSpPr>
      <p:sp>
        <p:nvSpPr>
          <p:cNvPr id="1566" name="Google Shape;1566;p8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8" name="Google Shape;1568;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9" name="Google Shape;1569;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70" name="Google Shape;1570;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71" name="Google Shape;1571;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2" name="Google Shape;1572;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3" name="Google Shape;1573;p8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4" name="Google Shape;1574;p8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8" name="Google Shape;1578;p8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9" name="Google Shape;1579;p8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80" name="Google Shape;1580;p8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81" name="Google Shape;1581;p8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82" name="Google Shape;1582;p8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3" name="Google Shape;1583;p8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4"/>
        <p:cNvGrpSpPr/>
        <p:nvPr/>
      </p:nvGrpSpPr>
      <p:grpSpPr>
        <a:xfrm>
          <a:off x="0" y="0"/>
          <a:ext cx="0" cy="0"/>
          <a:chOff x="0" y="0"/>
          <a:chExt cx="0" cy="0"/>
        </a:xfrm>
      </p:grpSpPr>
      <p:sp>
        <p:nvSpPr>
          <p:cNvPr id="1585" name="Google Shape;1585;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7" name="Google Shape;1587;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8" name="Google Shape;1588;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9" name="Google Shape;158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0" name="Google Shape;1590;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91" name="Google Shape;1591;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3" name="Google Shape;1593;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7" name="Google Shape;1597;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8" name="Google Shape;1598;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9" name="Google Shape;1599;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1" name="Google Shape;1601;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02" name="Google Shape;1602;p8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3" name="Google Shape;1603;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4" name="Google Shape;1604;p8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5" name="Google Shape;1605;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6"/>
        <p:cNvGrpSpPr/>
        <p:nvPr/>
      </p:nvGrpSpPr>
      <p:grpSpPr>
        <a:xfrm>
          <a:off x="0" y="0"/>
          <a:ext cx="0" cy="0"/>
          <a:chOff x="0" y="0"/>
          <a:chExt cx="0" cy="0"/>
        </a:xfrm>
      </p:grpSpPr>
      <p:sp>
        <p:nvSpPr>
          <p:cNvPr id="1607" name="Google Shape;1607;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9" name="Google Shape;160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10" name="Google Shape;161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11" name="Google Shape;161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2" name="Google Shape;161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3" name="Google Shape;161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5" name="Google Shape;161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9" name="Google Shape;161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0" name="Google Shape;162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1" name="Google Shape;162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3" name="Google Shape;1623;p8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4" name="Google Shape;1624;p8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5" name="Google Shape;1625;p8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6" name="Google Shape;1626;p8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7" name="Google Shape;1627;p8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8"/>
        <p:cNvGrpSpPr/>
        <p:nvPr/>
      </p:nvGrpSpPr>
      <p:grpSpPr>
        <a:xfrm>
          <a:off x="0" y="0"/>
          <a:ext cx="0" cy="0"/>
          <a:chOff x="0" y="0"/>
          <a:chExt cx="0" cy="0"/>
        </a:xfrm>
      </p:grpSpPr>
      <p:sp>
        <p:nvSpPr>
          <p:cNvPr id="1629" name="Google Shape;1629;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1" name="Google Shape;1631;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2" name="Google Shape;1632;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3" name="Google Shape;163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4" name="Google Shape;163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5" name="Google Shape;163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7" name="Google Shape;163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2" name="Google Shape;164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3" name="Google Shape;164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5" name="Google Shape;1645;p8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6" name="Google Shape;1646;p8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7" name="Google Shape;1647;p8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8" name="Google Shape;1648;p8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9" name="Google Shape;1649;p8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50"/>
        <p:cNvGrpSpPr/>
        <p:nvPr/>
      </p:nvGrpSpPr>
      <p:grpSpPr>
        <a:xfrm>
          <a:off x="0" y="0"/>
          <a:ext cx="0" cy="0"/>
          <a:chOff x="0" y="0"/>
          <a:chExt cx="0" cy="0"/>
        </a:xfrm>
      </p:grpSpPr>
      <p:sp>
        <p:nvSpPr>
          <p:cNvPr id="1651" name="Google Shape;1651;p8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3" name="Google Shape;165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4" name="Google Shape;165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5" name="Google Shape;165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6" name="Google Shape;165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7" name="Google Shape;165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8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8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4" name="Google Shape;1664;p8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5" name="Google Shape;1665;p8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7" name="Google Shape;1667;p8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8" name="Google Shape;1668;p8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9" name="Google Shape;1669;p8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70" name="Google Shape;1670;p8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71" name="Google Shape;1671;p8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72"/>
        <p:cNvGrpSpPr/>
        <p:nvPr/>
      </p:nvGrpSpPr>
      <p:grpSpPr>
        <a:xfrm>
          <a:off x="0" y="0"/>
          <a:ext cx="0" cy="0"/>
          <a:chOff x="0" y="0"/>
          <a:chExt cx="0" cy="0"/>
        </a:xfrm>
      </p:grpSpPr>
      <p:sp>
        <p:nvSpPr>
          <p:cNvPr id="1673" name="Google Shape;1673;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5" name="Google Shape;1675;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6" name="Google Shape;1676;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7" name="Google Shape;1677;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8" name="Google Shape;1678;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9" name="Google Shape;1679;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9" name="Google Shape;1689;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0" name="Google Shape;1690;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1" name="Google Shape;1691;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2" name="Google Shape;1692;p8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3" name="Google Shape;1693;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4" name="Google Shape;1694;p8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5" name="Google Shape;1695;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6" name="Google Shape;1696;p8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7"/>
        <p:cNvGrpSpPr/>
        <p:nvPr/>
      </p:nvGrpSpPr>
      <p:grpSpPr>
        <a:xfrm>
          <a:off x="0" y="0"/>
          <a:ext cx="0" cy="0"/>
          <a:chOff x="0" y="0"/>
          <a:chExt cx="0" cy="0"/>
        </a:xfrm>
      </p:grpSpPr>
      <p:sp>
        <p:nvSpPr>
          <p:cNvPr id="1698" name="Google Shape;1698;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0" name="Google Shape;1700;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01" name="Google Shape;1701;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2" name="Google Shape;1702;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3" name="Google Shape;1703;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4" name="Google Shape;1704;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3" name="Google Shape;1713;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4" name="Google Shape;1714;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5" name="Google Shape;1715;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6" name="Google Shape;1716;p9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7" name="Google Shape;1717;p9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8" name="Google Shape;1718;p9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9" name="Google Shape;1719;p9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20" name="Google Shape;1720;p9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21" name="Google Shape;1721;p9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22"/>
        <p:cNvGrpSpPr/>
        <p:nvPr/>
      </p:nvGrpSpPr>
      <p:grpSpPr>
        <a:xfrm>
          <a:off x="0" y="0"/>
          <a:ext cx="0" cy="0"/>
          <a:chOff x="0" y="0"/>
          <a:chExt cx="0" cy="0"/>
        </a:xfrm>
      </p:grpSpPr>
      <p:sp>
        <p:nvSpPr>
          <p:cNvPr id="1723" name="Google Shape;1723;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5" name="Google Shape;1725;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6" name="Google Shape;1726;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7" name="Google Shape;1727;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8" name="Google Shape;1728;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9" name="Google Shape;1729;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9" name="Google Shape;1739;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0" name="Google Shape;1740;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41" name="Google Shape;1741;p9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42" name="Google Shape;1742;p9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3" name="Google Shape;1743;p9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4" name="Google Shape;1744;p9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5" name="Google Shape;1745;p9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6" name="Google Shape;1746;p9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7"/>
        <p:cNvGrpSpPr/>
        <p:nvPr/>
      </p:nvGrpSpPr>
      <p:grpSpPr>
        <a:xfrm>
          <a:off x="0" y="0"/>
          <a:ext cx="0" cy="0"/>
          <a:chOff x="0" y="0"/>
          <a:chExt cx="0" cy="0"/>
        </a:xfrm>
      </p:grpSpPr>
      <p:sp>
        <p:nvSpPr>
          <p:cNvPr id="1748" name="Google Shape;1748;p9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0" name="Google Shape;1750;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1" name="Google Shape;1751;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2" name="Google Shape;1752;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3" name="Google Shape;1753;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4" name="Google Shape;1754;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9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9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4" name="Google Shape;1764;p9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5" name="Google Shape;1765;p9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6" name="Google Shape;1766;p9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7" name="Google Shape;1767;p9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8" name="Google Shape;1768;p9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9" name="Google Shape;1769;p9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70" name="Google Shape;1770;p9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71" name="Google Shape;1771;p9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72"/>
        <p:cNvGrpSpPr/>
        <p:nvPr/>
      </p:nvGrpSpPr>
      <p:grpSpPr>
        <a:xfrm>
          <a:off x="0" y="0"/>
          <a:ext cx="0" cy="0"/>
          <a:chOff x="0" y="0"/>
          <a:chExt cx="0" cy="0"/>
        </a:xfrm>
      </p:grpSpPr>
      <p:sp>
        <p:nvSpPr>
          <p:cNvPr id="1773" name="Google Shape;1773;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5" name="Google Shape;1775;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6" name="Google Shape;1776;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7" name="Google Shape;177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8" name="Google Shape;1778;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9" name="Google Shape;1779;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1" name="Google Shape;1791;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3" name="Google Shape;1793;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4" name="Google Shape;1794;p9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5" name="Google Shape;1795;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6" name="Google Shape;1796;p9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7" name="Google Shape;1797;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8" name="Google Shape;1798;p9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9" name="Google Shape;1799;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800"/>
        <p:cNvGrpSpPr/>
        <p:nvPr/>
      </p:nvGrpSpPr>
      <p:grpSpPr>
        <a:xfrm>
          <a:off x="0" y="0"/>
          <a:ext cx="0" cy="0"/>
          <a:chOff x="0" y="0"/>
          <a:chExt cx="0" cy="0"/>
        </a:xfrm>
      </p:grpSpPr>
      <p:sp>
        <p:nvSpPr>
          <p:cNvPr id="1801" name="Google Shape;1801;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3" name="Google Shape;1803;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4" name="Google Shape;1804;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5" name="Google Shape;1805;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6" name="Google Shape;1806;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7" name="Google Shape;1807;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5" name="Google Shape;1815;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7" name="Google Shape;1817;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9" name="Google Shape;1819;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21" name="Google Shape;1821;p9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22" name="Google Shape;1822;p9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3" name="Google Shape;1823;p9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4" name="Google Shape;1824;p9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5" name="Google Shape;1825;p9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6" name="Google Shape;1826;p9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7" name="Google Shape;1827;p9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8"/>
        <p:cNvGrpSpPr/>
        <p:nvPr/>
      </p:nvGrpSpPr>
      <p:grpSpPr>
        <a:xfrm>
          <a:off x="0" y="0"/>
          <a:ext cx="0" cy="0"/>
          <a:chOff x="0" y="0"/>
          <a:chExt cx="0" cy="0"/>
        </a:xfrm>
      </p:grpSpPr>
      <p:sp>
        <p:nvSpPr>
          <p:cNvPr id="1829" name="Google Shape;1829;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1" name="Google Shape;1831;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2" name="Google Shape;1832;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3" name="Google Shape;183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4" name="Google Shape;1834;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5" name="Google Shape;1835;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7" name="Google Shape;1847;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9" name="Google Shape;1849;p9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50" name="Google Shape;1850;p9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51" name="Google Shape;1851;p9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52" name="Google Shape;1852;p9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3" name="Google Shape;1853;p9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4" name="Google Shape;1854;p9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5" name="Google Shape;1855;p9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6"/>
        <p:cNvGrpSpPr/>
        <p:nvPr/>
      </p:nvGrpSpPr>
      <p:grpSpPr>
        <a:xfrm>
          <a:off x="0" y="0"/>
          <a:ext cx="0" cy="0"/>
          <a:chOff x="0" y="0"/>
          <a:chExt cx="0" cy="0"/>
        </a:xfrm>
      </p:grpSpPr>
      <p:sp>
        <p:nvSpPr>
          <p:cNvPr id="1857" name="Google Shape;1857;p9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9" name="Google Shape;1859;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0" name="Google Shape;1860;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1" name="Google Shape;186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2" name="Google Shape;1862;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3" name="Google Shape;1863;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9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9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5" name="Google Shape;1875;p9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9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7" name="Google Shape;1877;p9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8" name="Google Shape;1878;p9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9" name="Google Shape;1879;p9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80" name="Google Shape;1880;p9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81" name="Google Shape;1881;p9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82" name="Google Shape;1882;p9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3" name="Google Shape;1883;p9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4"/>
        <p:cNvGrpSpPr/>
        <p:nvPr/>
      </p:nvGrpSpPr>
      <p:grpSpPr>
        <a:xfrm>
          <a:off x="0" y="0"/>
          <a:ext cx="0" cy="0"/>
          <a:chOff x="0" y="0"/>
          <a:chExt cx="0" cy="0"/>
        </a:xfrm>
      </p:grpSpPr>
      <p:sp>
        <p:nvSpPr>
          <p:cNvPr id="1885" name="Google Shape;1885;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7" name="Google Shape;1887;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8" name="Google Shape;188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9" name="Google Shape;1889;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90" name="Google Shape;1890;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5" name="Google Shape;1905;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7" name="Google Shape;1907;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8" name="Google Shape;1908;p9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9" name="Google Shape;1909;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10" name="Google Shape;1910;p9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11" name="Google Shape;1911;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2" name="Google Shape;1912;p9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3" name="Google Shape;1913;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4" name="Google Shape;1914;p9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5"/>
        <p:cNvGrpSpPr/>
        <p:nvPr/>
      </p:nvGrpSpPr>
      <p:grpSpPr>
        <a:xfrm>
          <a:off x="0" y="0"/>
          <a:ext cx="0" cy="0"/>
          <a:chOff x="0" y="0"/>
          <a:chExt cx="0" cy="0"/>
        </a:xfrm>
      </p:grpSpPr>
      <p:sp>
        <p:nvSpPr>
          <p:cNvPr id="1916" name="Google Shape;1916;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8" name="Google Shape;1918;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9" name="Google Shape;1919;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20" name="Google Shape;1920;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21" name="Google Shape;1921;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6" name="Google Shape;1936;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8" name="Google Shape;1938;p9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9" name="Google Shape;1939;p9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40" name="Google Shape;1940;p9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41" name="Google Shape;1941;p9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42" name="Google Shape;1942;p9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3" name="Google Shape;1943;p9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4" name="Google Shape;1944;p9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5" name="Google Shape;1945;p9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6"/>
        <p:cNvGrpSpPr/>
        <p:nvPr/>
      </p:nvGrpSpPr>
      <p:grpSpPr>
        <a:xfrm>
          <a:off x="0" y="0"/>
          <a:ext cx="0" cy="0"/>
          <a:chOff x="0" y="0"/>
          <a:chExt cx="0" cy="0"/>
        </a:xfrm>
      </p:grpSpPr>
      <p:sp>
        <p:nvSpPr>
          <p:cNvPr id="1947" name="Google Shape;1947;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9" name="Google Shape;1949;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0" name="Google Shape;1950;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51" name="Google Shape;1951;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2" name="Google Shape;1952;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5" name="Google Shape;1965;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7" name="Google Shape;1967;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9" name="Google Shape;1969;p9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70" name="Google Shape;1970;p9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71" name="Google Shape;1971;p9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72" name="Google Shape;1972;p9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3" name="Google Shape;1973;p9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4" name="Google Shape;1974;p9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5" name="Google Shape;1975;p9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6" name="Google Shape;1976;p9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7"/>
        <p:cNvGrpSpPr/>
        <p:nvPr/>
      </p:nvGrpSpPr>
      <p:grpSpPr>
        <a:xfrm>
          <a:off x="0" y="0"/>
          <a:ext cx="0" cy="0"/>
          <a:chOff x="0" y="0"/>
          <a:chExt cx="0" cy="0"/>
        </a:xfrm>
      </p:grpSpPr>
      <p:sp>
        <p:nvSpPr>
          <p:cNvPr id="1978" name="Google Shape;1978;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0" name="Google Shape;1980;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81" name="Google Shape;198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82" name="Google Shape;1982;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3" name="Google Shape;1983;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10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10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0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10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10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10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0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10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0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6" name="Google Shape;1996;p10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8" name="Google Shape;1998;p10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0" name="Google Shape;2000;p10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01" name="Google Shape;2001;p10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02" name="Google Shape;2002;p10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3" name="Google Shape;2003;p10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4" name="Google Shape;2004;p10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5" name="Google Shape;2005;p10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6" name="Google Shape;2006;p10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7" name="Google Shape;2007;p10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8"/>
        <p:cNvGrpSpPr/>
        <p:nvPr/>
      </p:nvGrpSpPr>
      <p:grpSpPr>
        <a:xfrm>
          <a:off x="0" y="0"/>
          <a:ext cx="0" cy="0"/>
          <a:chOff x="0" y="0"/>
          <a:chExt cx="0" cy="0"/>
        </a:xfrm>
      </p:grpSpPr>
      <p:pic>
        <p:nvPicPr>
          <p:cNvPr id="2009" name="Google Shape;2009;p10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10" name="Google Shape;2010;p101"/>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1" name="Google Shape;201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3" name="Google Shape;2013;p10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4" name="Google Shape;2014;p101"/>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5" name="Google Shape;2015;p101"/>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theme" Target="../theme/theme2.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22"/>
        <p:cNvGrpSpPr/>
        <p:nvPr/>
      </p:nvGrpSpPr>
      <p:grpSpPr>
        <a:xfrm>
          <a:off x="0" y="0"/>
          <a:ext cx="0" cy="0"/>
          <a:chOff x="0" y="0"/>
          <a:chExt cx="0" cy="0"/>
        </a:xfrm>
      </p:grpSpPr>
      <p:sp>
        <p:nvSpPr>
          <p:cNvPr id="1023" name="Google Shape;1023;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 id="2147483750" r:id="rId51"/>
    <p:sldLayoutId id="2147483751"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0.xml"/></Relationships>
</file>

<file path=ppt/slides/_rels/slide24.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24.xml"/><Relationship Id="rId1" Type="http://schemas.openxmlformats.org/officeDocument/2006/relationships/slideLayout" Target="../slideLayouts/slideLayout51.xml"/><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ribbble.com/shots/3390826-Tom-the-analytics-dude"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5.gif"/></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splunk.com/en_us/data-insider/what-is-it-monitoring.html"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0.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0.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hyperlink" Target="https://splunkbase.splunk.com/app/3117/"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splunkbase.splunk.com/app/312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10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SIEM Day 4</a:t>
            </a:r>
            <a:endParaRPr/>
          </a:p>
        </p:txBody>
      </p:sp>
      <p:sp>
        <p:nvSpPr>
          <p:cNvPr id="2041" name="Google Shape;2041;p107"/>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Splunk Dashboards </a:t>
            </a:r>
            <a:br>
              <a:rPr lang="en"/>
            </a:br>
            <a:r>
              <a:rPr lang="en"/>
              <a:t>and Visualizations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42" name="Google Shape;2042;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143"/>
        <p:cNvGrpSpPr/>
        <p:nvPr/>
      </p:nvGrpSpPr>
      <p:grpSpPr>
        <a:xfrm>
          <a:off x="0" y="0"/>
          <a:ext cx="0" cy="0"/>
          <a:chOff x="0" y="0"/>
          <a:chExt cx="0" cy="0"/>
        </a:xfrm>
      </p:grpSpPr>
      <p:sp>
        <p:nvSpPr>
          <p:cNvPr id="2144" name="Google Shape;2144;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Single Value Visualizations </a:t>
            </a:r>
            <a:endParaRPr/>
          </a:p>
        </p:txBody>
      </p:sp>
      <p:sp>
        <p:nvSpPr>
          <p:cNvPr id="2145" name="Google Shape;2145;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750"/>
              <a:t>In the first demonstration, we will use a single </a:t>
            </a:r>
            <a:br>
              <a:rPr lang="en" sz="1750"/>
            </a:br>
            <a:r>
              <a:rPr lang="en" sz="1750"/>
              <a:t>value to create a </a:t>
            </a:r>
            <a:r>
              <a:rPr lang="en" sz="1750" b="1"/>
              <a:t>radial gauge</a:t>
            </a:r>
            <a:r>
              <a:rPr lang="en" sz="1750"/>
              <a:t> visualization. </a:t>
            </a:r>
            <a:endParaRPr/>
          </a:p>
        </p:txBody>
      </p:sp>
      <p:sp>
        <p:nvSpPr>
          <p:cNvPr id="2146" name="Google Shape;2146;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47" name="Google Shape;2147;p116"/>
          <p:cNvPicPr preferRelativeResize="0"/>
          <p:nvPr/>
        </p:nvPicPr>
        <p:blipFill>
          <a:blip r:embed="rId3">
            <a:alphaModFix/>
          </a:blip>
          <a:stretch>
            <a:fillRect/>
          </a:stretch>
        </p:blipFill>
        <p:spPr>
          <a:xfrm>
            <a:off x="6181976" y="306750"/>
            <a:ext cx="2752274" cy="198967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148" name="Google Shape;2148;p116"/>
          <p:cNvSpPr/>
          <p:nvPr/>
        </p:nvSpPr>
        <p:spPr>
          <a:xfrm flipH="1">
            <a:off x="457150" y="1582975"/>
            <a:ext cx="3285900" cy="689700"/>
          </a:xfrm>
          <a:prstGeom prst="round2DiagRect">
            <a:avLst>
              <a:gd name="adj1" fmla="val 16667"/>
              <a:gd name="adj2" fmla="val 0"/>
            </a:avLst>
          </a:prstGeom>
          <a:solidFill>
            <a:srgbClr val="FFFFFF"/>
          </a:solidFill>
          <a:ln w="19050" cap="flat" cmpd="sng">
            <a:solidFill>
              <a:srgbClr val="67B5D9"/>
            </a:solidFill>
            <a:prstDash val="solid"/>
            <a:round/>
            <a:headEnd type="none" w="sm" len="sm"/>
            <a:tailEnd type="none" w="sm" len="sm"/>
          </a:ln>
        </p:spPr>
        <p:txBody>
          <a:bodyPr spcFirstLastPara="1" wrap="square" lIns="91425" tIns="228600" rIns="91425" bIns="91425" anchor="ctr" anchorCtr="0">
            <a:noAutofit/>
          </a:bodyPr>
          <a:lstStyle/>
          <a:p>
            <a:pPr marL="0" lvl="0" indent="0" algn="l" rtl="0">
              <a:lnSpc>
                <a:spcPct val="115000"/>
              </a:lnSpc>
              <a:spcBef>
                <a:spcPts val="0"/>
              </a:spcBef>
              <a:spcAft>
                <a:spcPts val="1000"/>
              </a:spcAft>
              <a:buNone/>
            </a:pPr>
            <a:r>
              <a:rPr lang="en">
                <a:solidFill>
                  <a:schemeClr val="dk1"/>
                </a:solidFill>
                <a:latin typeface="Roboto"/>
                <a:ea typeface="Roboto"/>
                <a:cs typeface="Roboto"/>
                <a:sym typeface="Roboto"/>
              </a:rPr>
              <a:t>Radial gauges are similar to the RPM dial found in the dashboard of a car.</a:t>
            </a:r>
            <a:endParaRPr/>
          </a:p>
        </p:txBody>
      </p:sp>
      <p:pic>
        <p:nvPicPr>
          <p:cNvPr id="2149" name="Google Shape;2149;p116"/>
          <p:cNvPicPr preferRelativeResize="0"/>
          <p:nvPr/>
        </p:nvPicPr>
        <p:blipFill>
          <a:blip r:embed="rId4">
            <a:alphaModFix/>
          </a:blip>
          <a:stretch>
            <a:fillRect/>
          </a:stretch>
        </p:blipFill>
        <p:spPr>
          <a:xfrm rot="5400000">
            <a:off x="2010075" y="2366551"/>
            <a:ext cx="180050" cy="216425"/>
          </a:xfrm>
          <a:prstGeom prst="rect">
            <a:avLst/>
          </a:prstGeom>
          <a:noFill/>
          <a:ln>
            <a:noFill/>
          </a:ln>
        </p:spPr>
      </p:pic>
      <p:sp>
        <p:nvSpPr>
          <p:cNvPr id="2150" name="Google Shape;2150;p116"/>
          <p:cNvSpPr/>
          <p:nvPr/>
        </p:nvSpPr>
        <p:spPr>
          <a:xfrm flipH="1">
            <a:off x="457150" y="2659750"/>
            <a:ext cx="3285900" cy="689700"/>
          </a:xfrm>
          <a:prstGeom prst="round2DiagRect">
            <a:avLst>
              <a:gd name="adj1" fmla="val 16667"/>
              <a:gd name="adj2" fmla="val 0"/>
            </a:avLst>
          </a:prstGeom>
          <a:solidFill>
            <a:srgbClr val="FFFFFF"/>
          </a:solidFill>
          <a:ln w="19050" cap="flat" cmpd="sng">
            <a:solidFill>
              <a:srgbClr val="67B5D9"/>
            </a:solidFill>
            <a:prstDash val="solid"/>
            <a:round/>
            <a:headEnd type="none" w="sm" len="sm"/>
            <a:tailEnd type="none" w="sm" len="sm"/>
          </a:ln>
        </p:spPr>
        <p:txBody>
          <a:bodyPr spcFirstLastPara="1" wrap="square" lIns="91425" tIns="228600" rIns="91425" bIns="91425" anchor="ctr" anchorCtr="0">
            <a:noAutofit/>
          </a:bodyPr>
          <a:lstStyle/>
          <a:p>
            <a:pPr marL="0" lvl="0" indent="0" algn="l" rtl="0">
              <a:lnSpc>
                <a:spcPct val="115000"/>
              </a:lnSpc>
              <a:spcBef>
                <a:spcPts val="0"/>
              </a:spcBef>
              <a:spcAft>
                <a:spcPts val="1000"/>
              </a:spcAft>
              <a:buNone/>
            </a:pPr>
            <a:r>
              <a:rPr lang="en">
                <a:solidFill>
                  <a:schemeClr val="dk1"/>
                </a:solidFill>
                <a:latin typeface="Roboto"/>
                <a:ea typeface="Roboto"/>
                <a:cs typeface="Roboto"/>
                <a:sym typeface="Roboto"/>
              </a:rPr>
              <a:t>RPM (revolutions per minute) is a single value visualized in the dial.</a:t>
            </a:r>
            <a:endParaRPr/>
          </a:p>
        </p:txBody>
      </p:sp>
      <p:pic>
        <p:nvPicPr>
          <p:cNvPr id="2151" name="Google Shape;2151;p116"/>
          <p:cNvPicPr preferRelativeResize="0"/>
          <p:nvPr/>
        </p:nvPicPr>
        <p:blipFill>
          <a:blip r:embed="rId4">
            <a:alphaModFix/>
          </a:blip>
          <a:stretch>
            <a:fillRect/>
          </a:stretch>
        </p:blipFill>
        <p:spPr>
          <a:xfrm rot="5400000">
            <a:off x="2010075" y="3460426"/>
            <a:ext cx="180050" cy="216425"/>
          </a:xfrm>
          <a:prstGeom prst="rect">
            <a:avLst/>
          </a:prstGeom>
          <a:noFill/>
          <a:ln>
            <a:noFill/>
          </a:ln>
        </p:spPr>
      </p:pic>
      <p:sp>
        <p:nvSpPr>
          <p:cNvPr id="2152" name="Google Shape;2152;p116"/>
          <p:cNvSpPr/>
          <p:nvPr/>
        </p:nvSpPr>
        <p:spPr>
          <a:xfrm flipH="1">
            <a:off x="457150" y="3753625"/>
            <a:ext cx="3285900" cy="689700"/>
          </a:xfrm>
          <a:prstGeom prst="round2DiagRect">
            <a:avLst>
              <a:gd name="adj1" fmla="val 16667"/>
              <a:gd name="adj2" fmla="val 0"/>
            </a:avLst>
          </a:prstGeom>
          <a:solidFill>
            <a:srgbClr val="FFFFFF"/>
          </a:solidFill>
          <a:ln w="19050" cap="flat" cmpd="sng">
            <a:solidFill>
              <a:srgbClr val="67B5D9"/>
            </a:solidFill>
            <a:prstDash val="solid"/>
            <a:round/>
            <a:headEnd type="none" w="sm" len="sm"/>
            <a:tailEnd type="none" w="sm" len="sm"/>
          </a:ln>
        </p:spPr>
        <p:txBody>
          <a:bodyPr spcFirstLastPara="1" wrap="square" lIns="91425" tIns="228600" rIns="91425" bIns="91425" anchor="ctr" anchorCtr="0">
            <a:noAutofit/>
          </a:bodyPr>
          <a:lstStyle/>
          <a:p>
            <a:pPr marL="0" lvl="0" indent="0" algn="l" rtl="0">
              <a:lnSpc>
                <a:spcPct val="115000"/>
              </a:lnSpc>
              <a:spcBef>
                <a:spcPts val="0"/>
              </a:spcBef>
              <a:spcAft>
                <a:spcPts val="1000"/>
              </a:spcAft>
              <a:buNone/>
            </a:pPr>
            <a:r>
              <a:rPr lang="en">
                <a:solidFill>
                  <a:schemeClr val="dk1"/>
                </a:solidFill>
                <a:latin typeface="Roboto"/>
                <a:ea typeface="Roboto"/>
                <a:cs typeface="Roboto"/>
                <a:sym typeface="Roboto"/>
              </a:rPr>
              <a:t>The dial includes a red section that indicates when the level is too high.</a:t>
            </a:r>
            <a:endParaRPr/>
          </a:p>
        </p:txBody>
      </p:sp>
      <p:sp>
        <p:nvSpPr>
          <p:cNvPr id="2153" name="Google Shape;2153;p116"/>
          <p:cNvSpPr/>
          <p:nvPr/>
        </p:nvSpPr>
        <p:spPr>
          <a:xfrm>
            <a:off x="5185800" y="1598875"/>
            <a:ext cx="2808625" cy="2267200"/>
          </a:xfrm>
          <a:custGeom>
            <a:avLst/>
            <a:gdLst/>
            <a:ahLst/>
            <a:cxnLst/>
            <a:rect l="l" t="t" r="r" b="b"/>
            <a:pathLst>
              <a:path w="112345" h="90688" extrusionOk="0">
                <a:moveTo>
                  <a:pt x="0" y="8798"/>
                </a:moveTo>
                <a:lnTo>
                  <a:pt x="58879" y="90688"/>
                </a:lnTo>
                <a:lnTo>
                  <a:pt x="112345" y="0"/>
                </a:lnTo>
                <a:close/>
              </a:path>
            </a:pathLst>
          </a:custGeom>
          <a:solidFill>
            <a:srgbClr val="67B5D9">
              <a:alpha val="30170"/>
            </a:srgbClr>
          </a:solidFill>
          <a:ln>
            <a:noFill/>
          </a:ln>
        </p:spPr>
      </p:sp>
      <p:pic>
        <p:nvPicPr>
          <p:cNvPr id="2154" name="Google Shape;2154;p116"/>
          <p:cNvPicPr preferRelativeResize="0"/>
          <p:nvPr/>
        </p:nvPicPr>
        <p:blipFill>
          <a:blip r:embed="rId5">
            <a:alphaModFix/>
          </a:blip>
          <a:stretch>
            <a:fillRect/>
          </a:stretch>
        </p:blipFill>
        <p:spPr>
          <a:xfrm>
            <a:off x="3786550" y="1598875"/>
            <a:ext cx="3260375" cy="3185975"/>
          </a:xfrm>
          <a:prstGeom prst="rect">
            <a:avLst/>
          </a:prstGeom>
          <a:noFill/>
          <a:ln>
            <a:noFill/>
          </a:ln>
          <a:effectLst>
            <a:outerShdw blurRad="57150" dist="19050" dir="5400000" algn="bl" rotWithShape="0">
              <a:srgbClr val="000000">
                <a:alpha val="50000"/>
              </a:srgbClr>
            </a:outerShdw>
          </a:effectLst>
        </p:spPr>
      </p:pic>
      <p:sp>
        <p:nvSpPr>
          <p:cNvPr id="2155" name="Google Shape;2155;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11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Single Value Visualization</a:t>
            </a:r>
            <a:endParaRPr/>
          </a:p>
        </p:txBody>
      </p:sp>
      <p:sp>
        <p:nvSpPr>
          <p:cNvPr id="2161" name="Google Shape;2161;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1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167" name="Google Shape;2167;p11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a:t>Activity:</a:t>
            </a:r>
            <a:r>
              <a:rPr lang="en">
                <a:latin typeface="Roboto Light"/>
                <a:ea typeface="Roboto Light"/>
                <a:cs typeface="Roboto Light"/>
                <a:sym typeface="Roboto Light"/>
              </a:rPr>
              <a:t> Single Value Visualizations</a:t>
            </a:r>
            <a:endParaRPr>
              <a:latin typeface="Roboto Light"/>
              <a:ea typeface="Roboto Light"/>
              <a:cs typeface="Roboto Light"/>
              <a:sym typeface="Roboto Light"/>
            </a:endParaRPr>
          </a:p>
          <a:p>
            <a:pPr marL="0" lvl="0" indent="0" algn="l" rtl="0">
              <a:lnSpc>
                <a:spcPct val="115000"/>
              </a:lnSpc>
              <a:spcBef>
                <a:spcPts val="1000"/>
              </a:spcBef>
              <a:spcAft>
                <a:spcPts val="1000"/>
              </a:spcAft>
              <a:buNone/>
            </a:pPr>
            <a:r>
              <a:rPr lang="en" sz="2000">
                <a:latin typeface="Roboto Light"/>
                <a:ea typeface="Roboto Light"/>
                <a:cs typeface="Roboto Light"/>
                <a:sym typeface="Roboto Light"/>
              </a:rPr>
              <a:t>In this activity, you will design a single value </a:t>
            </a:r>
            <a:br>
              <a:rPr lang="en" sz="2000">
                <a:latin typeface="Roboto Light"/>
                <a:ea typeface="Roboto Light"/>
                <a:cs typeface="Roboto Light"/>
                <a:sym typeface="Roboto Light"/>
              </a:rPr>
            </a:br>
            <a:r>
              <a:rPr lang="en" sz="2000">
                <a:latin typeface="Roboto Light"/>
                <a:ea typeface="Roboto Light"/>
                <a:cs typeface="Roboto Light"/>
                <a:sym typeface="Roboto Light"/>
              </a:rPr>
              <a:t>radial gauge to assist with monitoring attacks against your website.</a:t>
            </a:r>
            <a:endParaRPr sz="2000">
              <a:latin typeface="Roboto Light"/>
              <a:ea typeface="Roboto Light"/>
              <a:cs typeface="Roboto Light"/>
              <a:sym typeface="Roboto Light"/>
            </a:endParaRPr>
          </a:p>
        </p:txBody>
      </p:sp>
      <p:sp>
        <p:nvSpPr>
          <p:cNvPr id="2168" name="Google Shape;2168;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79" name="Google Shape;2179;p120"/>
          <p:cNvPicPr preferRelativeResize="0"/>
          <p:nvPr/>
        </p:nvPicPr>
        <p:blipFill>
          <a:blip r:embed="rId3">
            <a:alphaModFix/>
          </a:blip>
          <a:stretch>
            <a:fillRect/>
          </a:stretch>
        </p:blipFill>
        <p:spPr>
          <a:xfrm>
            <a:off x="0" y="0"/>
            <a:ext cx="9144000" cy="5143505"/>
          </a:xfrm>
          <a:prstGeom prst="rect">
            <a:avLst/>
          </a:prstGeom>
          <a:noFill/>
          <a:ln>
            <a:noFill/>
          </a:ln>
        </p:spPr>
      </p:pic>
      <p:sp>
        <p:nvSpPr>
          <p:cNvPr id="2180" name="Google Shape;2180;p120"/>
          <p:cNvSpPr txBox="1"/>
          <p:nvPr/>
        </p:nvSpPr>
        <p:spPr>
          <a:xfrm>
            <a:off x="3577575" y="1327350"/>
            <a:ext cx="5422800" cy="19326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300"/>
              </a:spcBef>
              <a:spcAft>
                <a:spcPts val="1200"/>
              </a:spcAft>
              <a:buClr>
                <a:schemeClr val="dk1"/>
              </a:buClr>
              <a:buSzPts val="1100"/>
              <a:buFont typeface="Arial"/>
              <a:buNone/>
            </a:pPr>
            <a:r>
              <a:rPr lang="en" sz="2800">
                <a:solidFill>
                  <a:srgbClr val="FFF2CC"/>
                </a:solidFill>
                <a:latin typeface="Roboto"/>
                <a:ea typeface="Roboto"/>
                <a:cs typeface="Roboto"/>
                <a:sym typeface="Roboto"/>
              </a:rPr>
              <a:t>Now, we will visualize </a:t>
            </a:r>
            <a:br>
              <a:rPr lang="en" sz="2800">
                <a:solidFill>
                  <a:srgbClr val="FFF2CC"/>
                </a:solidFill>
                <a:latin typeface="Roboto"/>
                <a:ea typeface="Roboto"/>
                <a:cs typeface="Roboto"/>
                <a:sym typeface="Roboto"/>
              </a:rPr>
            </a:br>
            <a:r>
              <a:rPr lang="en" sz="2800">
                <a:solidFill>
                  <a:srgbClr val="FFF2CC"/>
                </a:solidFill>
                <a:latin typeface="Roboto"/>
                <a:ea typeface="Roboto"/>
                <a:cs typeface="Roboto"/>
                <a:sym typeface="Roboto"/>
              </a:rPr>
              <a:t>multiple values. </a:t>
            </a:r>
            <a:endParaRPr sz="2800">
              <a:solidFill>
                <a:srgbClr val="FFF2CC"/>
              </a:solidFill>
              <a:latin typeface="Roboto"/>
              <a:ea typeface="Roboto"/>
              <a:cs typeface="Roboto"/>
              <a:sym typeface="Roboto"/>
            </a:endParaRPr>
          </a:p>
        </p:txBody>
      </p:sp>
      <p:sp>
        <p:nvSpPr>
          <p:cNvPr id="2181" name="Google Shape;2181;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14</a:t>
            </a:fld>
            <a:endParaRPr sz="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F6FF"/>
        </a:solidFill>
        <a:effectLst/>
      </p:bgPr>
    </p:bg>
    <p:spTree>
      <p:nvGrpSpPr>
        <p:cNvPr id="1" name="Shape 2185"/>
        <p:cNvGrpSpPr/>
        <p:nvPr/>
      </p:nvGrpSpPr>
      <p:grpSpPr>
        <a:xfrm>
          <a:off x="0" y="0"/>
          <a:ext cx="0" cy="0"/>
          <a:chOff x="0" y="0"/>
          <a:chExt cx="0" cy="0"/>
        </a:xfrm>
      </p:grpSpPr>
      <p:sp>
        <p:nvSpPr>
          <p:cNvPr id="2186" name="Google Shape;2186;p121"/>
          <p:cNvSpPr/>
          <p:nvPr/>
        </p:nvSpPr>
        <p:spPr>
          <a:xfrm>
            <a:off x="-12300" y="4834825"/>
            <a:ext cx="9168600" cy="181800"/>
          </a:xfrm>
          <a:prstGeom prst="rect">
            <a:avLst/>
          </a:prstGeom>
          <a:solidFill>
            <a:srgbClr val="EBF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21"/>
          <p:cNvSpPr/>
          <p:nvPr/>
        </p:nvSpPr>
        <p:spPr>
          <a:xfrm>
            <a:off x="-88425" y="2297100"/>
            <a:ext cx="9320700" cy="25542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Multiple Values Visualization</a:t>
            </a:r>
            <a:endParaRPr/>
          </a:p>
        </p:txBody>
      </p:sp>
      <p:sp>
        <p:nvSpPr>
          <p:cNvPr id="2189" name="Google Shape;2189;p121"/>
          <p:cNvSpPr txBox="1">
            <a:spLocks noGrp="1"/>
          </p:cNvSpPr>
          <p:nvPr>
            <p:ph type="subTitle" idx="1"/>
          </p:nvPr>
        </p:nvSpPr>
        <p:spPr>
          <a:xfrm>
            <a:off x="0" y="675975"/>
            <a:ext cx="9144000" cy="364800"/>
          </a:xfrm>
          <a:prstGeom prst="rect">
            <a:avLst/>
          </a:prstGeom>
        </p:spPr>
        <p:txBody>
          <a:bodyPr spcFirstLastPara="1" wrap="square" lIns="457200" tIns="91425" rIns="274300" bIns="91425" anchor="t" anchorCtr="0">
            <a:noAutofit/>
          </a:bodyPr>
          <a:lstStyle/>
          <a:p>
            <a:pPr marL="0" lvl="0" indent="0" algn="l" rtl="0">
              <a:spcBef>
                <a:spcPts val="0"/>
              </a:spcBef>
              <a:spcAft>
                <a:spcPts val="0"/>
              </a:spcAft>
              <a:buNone/>
            </a:pPr>
            <a:r>
              <a:rPr lang="en"/>
              <a:t>Suppose a business is experiencing brute force attacks against a web application. They want want to visualize the list of users being attacked and the number of attacks experienced by each user.</a:t>
            </a:r>
            <a:endParaRPr/>
          </a:p>
        </p:txBody>
      </p:sp>
      <p:sp>
        <p:nvSpPr>
          <p:cNvPr id="2190" name="Google Shape;2190;p121"/>
          <p:cNvSpPr txBox="1">
            <a:spLocks noGrp="1"/>
          </p:cNvSpPr>
          <p:nvPr>
            <p:ph type="body" idx="3"/>
          </p:nvPr>
        </p:nvSpPr>
        <p:spPr>
          <a:xfrm>
            <a:off x="175" y="1902575"/>
            <a:ext cx="9144000" cy="364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We can convert Splunk stat spreadsheets into more informative and interactive visualizations:</a:t>
            </a:r>
            <a:endParaRPr/>
          </a:p>
        </p:txBody>
      </p:sp>
      <p:pic>
        <p:nvPicPr>
          <p:cNvPr id="2191" name="Google Shape;2191;p121"/>
          <p:cNvPicPr preferRelativeResize="0"/>
          <p:nvPr/>
        </p:nvPicPr>
        <p:blipFill>
          <a:blip r:embed="rId3">
            <a:alphaModFix/>
          </a:blip>
          <a:stretch>
            <a:fillRect/>
          </a:stretch>
        </p:blipFill>
        <p:spPr>
          <a:xfrm>
            <a:off x="152100" y="2571000"/>
            <a:ext cx="8839799" cy="2108300"/>
          </a:xfrm>
          <a:prstGeom prst="rect">
            <a:avLst/>
          </a:prstGeom>
          <a:noFill/>
          <a:ln>
            <a:noFill/>
          </a:ln>
        </p:spPr>
      </p:pic>
      <p:sp>
        <p:nvSpPr>
          <p:cNvPr id="2192" name="Google Shape;2192;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6"/>
        <p:cNvGrpSpPr/>
        <p:nvPr/>
      </p:nvGrpSpPr>
      <p:grpSpPr>
        <a:xfrm>
          <a:off x="0" y="0"/>
          <a:ext cx="0" cy="0"/>
          <a:chOff x="0" y="0"/>
          <a:chExt cx="0" cy="0"/>
        </a:xfrm>
      </p:grpSpPr>
      <p:sp>
        <p:nvSpPr>
          <p:cNvPr id="2197" name="Google Shape;2197;p12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Multiple Value Visualization</a:t>
            </a:r>
            <a:endParaRPr/>
          </a:p>
        </p:txBody>
      </p:sp>
      <p:sp>
        <p:nvSpPr>
          <p:cNvPr id="2198" name="Google Shape;2198;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12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204" name="Google Shape;2204;p12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a:t>Activity:</a:t>
            </a:r>
            <a:r>
              <a:rPr lang="en">
                <a:latin typeface="Roboto Light"/>
                <a:ea typeface="Roboto Light"/>
                <a:cs typeface="Roboto Light"/>
                <a:sym typeface="Roboto Light"/>
              </a:rPr>
              <a:t> Multiple Value Visualizations</a:t>
            </a:r>
            <a:endParaRPr>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000">
                <a:latin typeface="Roboto Light"/>
                <a:ea typeface="Roboto Light"/>
                <a:cs typeface="Roboto Light"/>
                <a:sym typeface="Roboto Light"/>
              </a:rPr>
              <a:t>In this activity, you will design a multiple value visualization to display the URL paths being targeted by the POST requests.</a:t>
            </a:r>
            <a:endParaRPr sz="2000">
              <a:latin typeface="Roboto Light"/>
              <a:ea typeface="Roboto Light"/>
              <a:cs typeface="Roboto Light"/>
              <a:sym typeface="Roboto Light"/>
            </a:endParaRPr>
          </a:p>
          <a:p>
            <a:pPr marL="0" lvl="0" indent="0" algn="l" rtl="0">
              <a:lnSpc>
                <a:spcPct val="115000"/>
              </a:lnSpc>
              <a:spcBef>
                <a:spcPts val="1000"/>
              </a:spcBef>
              <a:spcAft>
                <a:spcPts val="0"/>
              </a:spcAft>
              <a:buClr>
                <a:schemeClr val="dk1"/>
              </a:buClr>
              <a:buSzPts val="1100"/>
              <a:buFont typeface="Arial"/>
              <a:buNone/>
            </a:pPr>
            <a:endParaRPr sz="2000">
              <a:latin typeface="Roboto Light"/>
              <a:ea typeface="Roboto Light"/>
              <a:cs typeface="Roboto Light"/>
              <a:sym typeface="Roboto Light"/>
            </a:endParaRPr>
          </a:p>
          <a:p>
            <a:pPr marL="0" lvl="0" indent="0" algn="l" rtl="0">
              <a:lnSpc>
                <a:spcPct val="115000"/>
              </a:lnSpc>
              <a:spcBef>
                <a:spcPts val="1000"/>
              </a:spcBef>
              <a:spcAft>
                <a:spcPts val="1000"/>
              </a:spcAft>
              <a:buNone/>
            </a:pPr>
            <a:endParaRPr sz="2000">
              <a:latin typeface="Roboto Light"/>
              <a:ea typeface="Roboto Light"/>
              <a:cs typeface="Roboto Light"/>
              <a:sym typeface="Roboto Light"/>
            </a:endParaRPr>
          </a:p>
        </p:txBody>
      </p:sp>
      <p:sp>
        <p:nvSpPr>
          <p:cNvPr id="2205" name="Google Shape;2205;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sp>
        <p:nvSpPr>
          <p:cNvPr id="2210" name="Google Shape;2210;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F6FF"/>
        </a:solidFill>
        <a:effectLst/>
      </p:bgPr>
    </p:bg>
    <p:spTree>
      <p:nvGrpSpPr>
        <p:cNvPr id="1" name="Shape 2214"/>
        <p:cNvGrpSpPr/>
        <p:nvPr/>
      </p:nvGrpSpPr>
      <p:grpSpPr>
        <a:xfrm>
          <a:off x="0" y="0"/>
          <a:ext cx="0" cy="0"/>
          <a:chOff x="0" y="0"/>
          <a:chExt cx="0" cy="0"/>
        </a:xfrm>
      </p:grpSpPr>
      <p:sp>
        <p:nvSpPr>
          <p:cNvPr id="2215" name="Google Shape;2215;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Geographic Map Visualization</a:t>
            </a:r>
            <a:endParaRPr/>
          </a:p>
        </p:txBody>
      </p:sp>
      <p:sp>
        <p:nvSpPr>
          <p:cNvPr id="2216" name="Google Shape;2216;p125"/>
          <p:cNvSpPr txBox="1">
            <a:spLocks noGrp="1"/>
          </p:cNvSpPr>
          <p:nvPr>
            <p:ph type="subTitle" idx="1"/>
          </p:nvPr>
        </p:nvSpPr>
        <p:spPr>
          <a:xfrm>
            <a:off x="0" y="675975"/>
            <a:ext cx="9144000" cy="364800"/>
          </a:xfrm>
          <a:prstGeom prst="rect">
            <a:avLst/>
          </a:prstGeom>
        </p:spPr>
        <p:txBody>
          <a:bodyPr spcFirstLastPara="1" wrap="square" lIns="457200" tIns="91425" rIns="457200" bIns="91425" anchor="t" anchorCtr="0">
            <a:noAutofit/>
          </a:bodyPr>
          <a:lstStyle/>
          <a:p>
            <a:pPr marL="0" lvl="0" indent="0" algn="l" rtl="0">
              <a:spcBef>
                <a:spcPts val="0"/>
              </a:spcBef>
              <a:spcAft>
                <a:spcPts val="0"/>
              </a:spcAft>
              <a:buClr>
                <a:schemeClr val="dk1"/>
              </a:buClr>
              <a:buSzPts val="1100"/>
              <a:buFont typeface="Arial"/>
              <a:buNone/>
            </a:pPr>
            <a:r>
              <a:rPr lang="en"/>
              <a:t>Organizations can monitor </a:t>
            </a:r>
            <a:r>
              <a:rPr lang="en" b="1"/>
              <a:t>where</a:t>
            </a:r>
            <a:r>
              <a:rPr lang="en"/>
              <a:t> users access their application from to help determine the source of security issues.</a:t>
            </a:r>
            <a:endParaRPr/>
          </a:p>
        </p:txBody>
      </p:sp>
      <p:pic>
        <p:nvPicPr>
          <p:cNvPr id="2217" name="Google Shape;2217;p125"/>
          <p:cNvPicPr preferRelativeResize="0"/>
          <p:nvPr/>
        </p:nvPicPr>
        <p:blipFill rotWithShape="1">
          <a:blip r:embed="rId3">
            <a:alphaModFix/>
          </a:blip>
          <a:srcRect r="1758" b="1758"/>
          <a:stretch/>
        </p:blipFill>
        <p:spPr>
          <a:xfrm>
            <a:off x="0" y="2301251"/>
            <a:ext cx="9143999" cy="2842198"/>
          </a:xfrm>
          <a:prstGeom prst="rect">
            <a:avLst/>
          </a:prstGeom>
          <a:noFill/>
          <a:ln>
            <a:noFill/>
          </a:ln>
        </p:spPr>
      </p:pic>
      <p:sp>
        <p:nvSpPr>
          <p:cNvPr id="2218" name="Google Shape;2218;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
        <p:nvSpPr>
          <p:cNvPr id="2219" name="Google Shape;2219;p125"/>
          <p:cNvSpPr/>
          <p:nvPr/>
        </p:nvSpPr>
        <p:spPr>
          <a:xfrm>
            <a:off x="-99475" y="1463525"/>
            <a:ext cx="9339600" cy="862800"/>
          </a:xfrm>
          <a:prstGeom prst="rect">
            <a:avLst/>
          </a:prstGeom>
          <a:solidFill>
            <a:srgbClr val="3088A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25"/>
          <p:cNvSpPr txBox="1">
            <a:spLocks noGrp="1"/>
          </p:cNvSpPr>
          <p:nvPr>
            <p:ph type="body" idx="3"/>
          </p:nvPr>
        </p:nvSpPr>
        <p:spPr>
          <a:xfrm>
            <a:off x="1911900" y="1607950"/>
            <a:ext cx="7163700" cy="625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300">
                <a:solidFill>
                  <a:srgbClr val="FFFFFF"/>
                </a:solidFill>
              </a:rPr>
              <a:t>A business knows that their application customers are primarily located in the United States. </a:t>
            </a:r>
            <a:endParaRPr sz="1300">
              <a:solidFill>
                <a:srgbClr val="FFFFFF"/>
              </a:solidFill>
            </a:endParaRPr>
          </a:p>
          <a:p>
            <a:pPr marL="0" lvl="0" indent="0" algn="l" rtl="0">
              <a:spcBef>
                <a:spcPts val="0"/>
              </a:spcBef>
              <a:spcAft>
                <a:spcPts val="0"/>
              </a:spcAft>
              <a:buClr>
                <a:schemeClr val="dk1"/>
              </a:buClr>
              <a:buSzPts val="1100"/>
              <a:buFont typeface="Arial"/>
              <a:buNone/>
            </a:pPr>
            <a:r>
              <a:rPr lang="en" sz="1300">
                <a:solidFill>
                  <a:srgbClr val="FFFFFF"/>
                </a:solidFill>
              </a:rPr>
              <a:t>If they find out a significant number of users have started accessing their application </a:t>
            </a:r>
            <a:br>
              <a:rPr lang="en" sz="1300">
                <a:solidFill>
                  <a:srgbClr val="FFFFFF"/>
                </a:solidFill>
              </a:rPr>
            </a:br>
            <a:r>
              <a:rPr lang="en" sz="1300">
                <a:solidFill>
                  <a:srgbClr val="FFFFFF"/>
                </a:solidFill>
              </a:rPr>
              <a:t>from somewhere else, they will take this as a cue to investigate the activity.</a:t>
            </a:r>
            <a:endParaRPr>
              <a:solidFill>
                <a:srgbClr val="FFFFFF"/>
              </a:solidFill>
            </a:endParaRPr>
          </a:p>
        </p:txBody>
      </p:sp>
      <p:sp>
        <p:nvSpPr>
          <p:cNvPr id="2221" name="Google Shape;2221;p125"/>
          <p:cNvSpPr/>
          <p:nvPr/>
        </p:nvSpPr>
        <p:spPr>
          <a:xfrm>
            <a:off x="457188" y="1607963"/>
            <a:ext cx="1216500" cy="369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3088AE"/>
                </a:solidFill>
                <a:latin typeface="Roboto"/>
                <a:ea typeface="Roboto"/>
                <a:cs typeface="Roboto"/>
                <a:sym typeface="Roboto"/>
              </a:rPr>
              <a:t>For example</a:t>
            </a:r>
            <a:endParaRPr b="1">
              <a:solidFill>
                <a:srgbClr val="3088A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046"/>
        <p:cNvGrpSpPr/>
        <p:nvPr/>
      </p:nvGrpSpPr>
      <p:grpSpPr>
        <a:xfrm>
          <a:off x="0" y="0"/>
          <a:ext cx="0" cy="0"/>
          <a:chOff x="0" y="0"/>
          <a:chExt cx="0" cy="0"/>
        </a:xfrm>
      </p:grpSpPr>
      <p:sp>
        <p:nvSpPr>
          <p:cNvPr id="2047" name="Google Shape;2047;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48" name="Google Shape;2048;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you will be able to:</a:t>
            </a:r>
            <a:endParaRPr/>
          </a:p>
        </p:txBody>
      </p:sp>
      <p:sp>
        <p:nvSpPr>
          <p:cNvPr id="2049" name="Google Shape;2049;p108"/>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Create visualizations of single and multiple value searches. </a:t>
            </a:r>
            <a:endParaRPr sz="1500"/>
          </a:p>
        </p:txBody>
      </p:sp>
      <p:sp>
        <p:nvSpPr>
          <p:cNvPr id="2050" name="Google Shape;2050;p108"/>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500"/>
              <a:t>Use the </a:t>
            </a:r>
            <a:r>
              <a:rPr lang="en" sz="1500" b="1">
                <a:latin typeface="Inconsolata"/>
                <a:ea typeface="Inconsolata"/>
                <a:cs typeface="Inconsolata"/>
                <a:sym typeface="Inconsolata"/>
              </a:rPr>
              <a:t>geostats</a:t>
            </a:r>
            <a:r>
              <a:rPr lang="en" sz="1500"/>
              <a:t> and </a:t>
            </a:r>
            <a:r>
              <a:rPr lang="en" sz="1500" b="1">
                <a:latin typeface="Inconsolata"/>
                <a:ea typeface="Inconsolata"/>
                <a:cs typeface="Inconsolata"/>
                <a:sym typeface="Inconsolata"/>
              </a:rPr>
              <a:t>iplocation</a:t>
            </a:r>
            <a:r>
              <a:rPr lang="en" sz="1500"/>
              <a:t> commands to add location-based visualizations </a:t>
            </a:r>
            <a:br>
              <a:rPr lang="en" sz="1500"/>
            </a:br>
            <a:r>
              <a:rPr lang="en" sz="1500"/>
              <a:t>to searches.</a:t>
            </a:r>
            <a:endParaRPr sz="1500"/>
          </a:p>
        </p:txBody>
      </p:sp>
      <p:sp>
        <p:nvSpPr>
          <p:cNvPr id="2051" name="Google Shape;2051;p108"/>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Combine multiple visualizations in a single dashboard.</a:t>
            </a:r>
            <a:endParaRPr sz="1500"/>
          </a:p>
        </p:txBody>
      </p:sp>
      <p:sp>
        <p:nvSpPr>
          <p:cNvPr id="2052" name="Google Shape;2052;p108"/>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Modify dashboards with time range input and drilldown capabilities.</a:t>
            </a:r>
            <a:endParaRPr sz="1500"/>
          </a:p>
        </p:txBody>
      </p:sp>
      <p:pic>
        <p:nvPicPr>
          <p:cNvPr id="2053" name="Google Shape;2053;p108"/>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54" name="Google Shape;2054;p108"/>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55" name="Google Shape;2055;p108"/>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pic>
        <p:nvPicPr>
          <p:cNvPr id="2056" name="Google Shape;2056;p108"/>
          <p:cNvPicPr preferRelativeResize="0"/>
          <p:nvPr/>
        </p:nvPicPr>
        <p:blipFill rotWithShape="1">
          <a:blip r:embed="rId3">
            <a:alphaModFix/>
          </a:blip>
          <a:srcRect t="1774" b="1765"/>
          <a:stretch/>
        </p:blipFill>
        <p:spPr>
          <a:xfrm>
            <a:off x="429768" y="3915148"/>
            <a:ext cx="785566" cy="606900"/>
          </a:xfrm>
          <a:prstGeom prst="rect">
            <a:avLst/>
          </a:prstGeom>
          <a:noFill/>
          <a:ln>
            <a:noFill/>
          </a:ln>
        </p:spPr>
      </p:pic>
      <p:sp>
        <p:nvSpPr>
          <p:cNvPr id="2057" name="Google Shape;2057;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F6FF"/>
        </a:solidFill>
        <a:effectLst/>
      </p:bgPr>
    </p:bg>
    <p:spTree>
      <p:nvGrpSpPr>
        <p:cNvPr id="1" name="Shape 2225"/>
        <p:cNvGrpSpPr/>
        <p:nvPr/>
      </p:nvGrpSpPr>
      <p:grpSpPr>
        <a:xfrm>
          <a:off x="0" y="0"/>
          <a:ext cx="0" cy="0"/>
          <a:chOff x="0" y="0"/>
          <a:chExt cx="0" cy="0"/>
        </a:xfrm>
      </p:grpSpPr>
      <p:sp>
        <p:nvSpPr>
          <p:cNvPr id="2226" name="Google Shape;2226;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Geographic Map Visualization</a:t>
            </a:r>
            <a:endParaRPr>
              <a:solidFill>
                <a:schemeClr val="dk1"/>
              </a:solidFill>
            </a:endParaRPr>
          </a:p>
          <a:p>
            <a:pPr marL="0" lvl="0" indent="0" algn="l" rtl="0">
              <a:spcBef>
                <a:spcPts val="0"/>
              </a:spcBef>
              <a:spcAft>
                <a:spcPts val="0"/>
              </a:spcAft>
              <a:buNone/>
            </a:pPr>
            <a:endParaRPr/>
          </a:p>
        </p:txBody>
      </p:sp>
      <p:sp>
        <p:nvSpPr>
          <p:cNvPr id="2227" name="Google Shape;2227;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To create these maps and gain more insight into the locations of activity, </a:t>
            </a:r>
            <a:br>
              <a:rPr lang="en"/>
            </a:br>
            <a:r>
              <a:rPr lang="en"/>
              <a:t>we will use the following commands: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228" name="Google Shape;2228;p126"/>
          <p:cNvSpPr txBox="1">
            <a:spLocks noGrp="1"/>
          </p:cNvSpPr>
          <p:nvPr>
            <p:ph type="subTitle" idx="1"/>
          </p:nvPr>
        </p:nvSpPr>
        <p:spPr>
          <a:xfrm>
            <a:off x="1146675" y="1517275"/>
            <a:ext cx="7253700" cy="476100"/>
          </a:xfrm>
          <a:prstGeom prst="rect">
            <a:avLst/>
          </a:prstGeom>
          <a:noFill/>
          <a:ln>
            <a:noFill/>
          </a:ln>
        </p:spPr>
        <p:txBody>
          <a:bodyPr spcFirstLastPara="1" wrap="square" lIns="320025" tIns="0" rIns="457200" bIns="0" anchor="t" anchorCtr="0">
            <a:noAutofit/>
          </a:bodyPr>
          <a:lstStyle/>
          <a:p>
            <a:pPr marL="0" lvl="0" indent="0" algn="l" rtl="0">
              <a:lnSpc>
                <a:spcPct val="115000"/>
              </a:lnSpc>
              <a:spcBef>
                <a:spcPts val="0"/>
              </a:spcBef>
              <a:spcAft>
                <a:spcPts val="0"/>
              </a:spcAft>
              <a:buNone/>
            </a:pPr>
            <a:r>
              <a:rPr lang="en" sz="1800" b="1">
                <a:solidFill>
                  <a:schemeClr val="dk1"/>
                </a:solidFill>
              </a:rPr>
              <a:t>The </a:t>
            </a:r>
            <a:r>
              <a:rPr lang="en" sz="1900">
                <a:solidFill>
                  <a:srgbClr val="3088AE"/>
                </a:solidFill>
                <a:latin typeface="Inconsolata Regular"/>
                <a:ea typeface="Inconsolata Regular"/>
                <a:cs typeface="Inconsolata Regular"/>
                <a:sym typeface="Inconsolata Regular"/>
              </a:rPr>
              <a:t>iplocation</a:t>
            </a:r>
            <a:r>
              <a:rPr lang="en" sz="1800">
                <a:solidFill>
                  <a:schemeClr val="dk1"/>
                </a:solidFill>
              </a:rPr>
              <a:t> </a:t>
            </a:r>
            <a:r>
              <a:rPr lang="en" sz="1800" b="1">
                <a:solidFill>
                  <a:schemeClr val="dk1"/>
                </a:solidFill>
              </a:rPr>
              <a:t>command</a:t>
            </a:r>
            <a:endParaRPr sz="1800" b="1">
              <a:solidFill>
                <a:schemeClr val="dk1"/>
              </a:solidFill>
            </a:endParaRPr>
          </a:p>
          <a:p>
            <a:pPr marL="0" lvl="0" indent="0" algn="l" rtl="0">
              <a:lnSpc>
                <a:spcPct val="115000"/>
              </a:lnSpc>
              <a:spcBef>
                <a:spcPts val="0"/>
              </a:spcBef>
              <a:spcAft>
                <a:spcPts val="0"/>
              </a:spcAft>
              <a:buNone/>
            </a:pPr>
            <a:r>
              <a:rPr lang="en" sz="1400">
                <a:solidFill>
                  <a:schemeClr val="dk1"/>
                </a:solidFill>
                <a:latin typeface="Roboto"/>
                <a:ea typeface="Roboto"/>
                <a:cs typeface="Roboto"/>
                <a:sym typeface="Roboto"/>
              </a:rPr>
              <a:t>will output the city and country data of an IP field, such as</a:t>
            </a:r>
            <a:r>
              <a:rPr lang="en" sz="1400">
                <a:solidFill>
                  <a:schemeClr val="dk1"/>
                </a:solidFill>
              </a:rPr>
              <a:t> </a:t>
            </a:r>
            <a:r>
              <a:rPr lang="en" sz="1500">
                <a:solidFill>
                  <a:srgbClr val="24292E"/>
                </a:solidFill>
                <a:latin typeface="Inconsolata Regular"/>
                <a:ea typeface="Inconsolata Regular"/>
                <a:cs typeface="Inconsolata Regular"/>
                <a:sym typeface="Inconsolata Regular"/>
              </a:rPr>
              <a:t>src_ip </a:t>
            </a:r>
            <a:r>
              <a:rPr lang="en" sz="1500">
                <a:solidFill>
                  <a:srgbClr val="24292E"/>
                </a:solidFill>
                <a:latin typeface="Roboto"/>
                <a:ea typeface="Roboto"/>
                <a:cs typeface="Roboto"/>
                <a:sym typeface="Roboto"/>
              </a:rPr>
              <a:t>or</a:t>
            </a:r>
            <a:r>
              <a:rPr lang="en" sz="1500">
                <a:solidFill>
                  <a:srgbClr val="24292E"/>
                </a:solidFill>
                <a:latin typeface="Inconsolata Regular"/>
                <a:ea typeface="Inconsolata Regular"/>
                <a:cs typeface="Inconsolata Regular"/>
                <a:sym typeface="Inconsolata Regular"/>
              </a:rPr>
              <a:t> dest_ip</a:t>
            </a:r>
            <a:r>
              <a:rPr lang="en">
                <a:solidFill>
                  <a:schemeClr val="dk1"/>
                </a:solidFill>
                <a:latin typeface="Roboto"/>
                <a:ea typeface="Roboto"/>
                <a:cs typeface="Roboto"/>
                <a:sym typeface="Roboto"/>
              </a:rPr>
              <a:t>.</a:t>
            </a:r>
            <a:endParaRPr sz="1500">
              <a:latin typeface="Inconsolata Regular"/>
              <a:ea typeface="Inconsolata Regular"/>
              <a:cs typeface="Inconsolata Regular"/>
              <a:sym typeface="Inconsolata Regular"/>
            </a:endParaRPr>
          </a:p>
        </p:txBody>
      </p:sp>
      <p:sp>
        <p:nvSpPr>
          <p:cNvPr id="2229" name="Google Shape;2229;p126"/>
          <p:cNvSpPr/>
          <p:nvPr/>
        </p:nvSpPr>
        <p:spPr>
          <a:xfrm>
            <a:off x="1449400" y="2240325"/>
            <a:ext cx="6561900" cy="533700"/>
          </a:xfrm>
          <a:prstGeom prst="roundRect">
            <a:avLst>
              <a:gd name="adj" fmla="val 10369"/>
            </a:avLst>
          </a:prstGeom>
          <a:solidFill>
            <a:srgbClr val="FFFFFF"/>
          </a:solidFill>
          <a:ln w="28575" cap="flat" cmpd="sng">
            <a:solidFill>
              <a:srgbClr val="3088A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latin typeface="Inconsolata"/>
                <a:ea typeface="Inconsolata"/>
                <a:cs typeface="Inconsolata"/>
                <a:sym typeface="Inconsolata"/>
              </a:rPr>
              <a:t>sourcetype="stream:http" | </a:t>
            </a:r>
            <a:r>
              <a:rPr lang="en" sz="1600">
                <a:solidFill>
                  <a:srgbClr val="3088AE"/>
                </a:solidFill>
                <a:latin typeface="Inconsolata Regular"/>
                <a:ea typeface="Inconsolata Regular"/>
                <a:cs typeface="Inconsolata Regular"/>
                <a:sym typeface="Inconsolata Regular"/>
              </a:rPr>
              <a:t>iplocation</a:t>
            </a:r>
            <a:r>
              <a:rPr lang="en" sz="1600">
                <a:latin typeface="Inconsolata"/>
                <a:ea typeface="Inconsolata"/>
                <a:cs typeface="Inconsolata"/>
                <a:sym typeface="Inconsolata"/>
              </a:rPr>
              <a:t> src_ip</a:t>
            </a:r>
            <a:endParaRPr sz="1600">
              <a:latin typeface="Inconsolata"/>
              <a:ea typeface="Inconsolata"/>
              <a:cs typeface="Inconsolata"/>
              <a:sym typeface="Inconsolata"/>
            </a:endParaRPr>
          </a:p>
        </p:txBody>
      </p:sp>
      <p:grpSp>
        <p:nvGrpSpPr>
          <p:cNvPr id="2230" name="Google Shape;2230;p126"/>
          <p:cNvGrpSpPr/>
          <p:nvPr/>
        </p:nvGrpSpPr>
        <p:grpSpPr>
          <a:xfrm>
            <a:off x="457200" y="1559575"/>
            <a:ext cx="776889" cy="621300"/>
            <a:chOff x="457200" y="1378813"/>
            <a:chExt cx="776889" cy="621300"/>
          </a:xfrm>
        </p:grpSpPr>
        <p:sp>
          <p:nvSpPr>
            <p:cNvPr id="2231" name="Google Shape;2231;p126"/>
            <p:cNvSpPr/>
            <p:nvPr/>
          </p:nvSpPr>
          <p:spPr>
            <a:xfrm>
              <a:off x="457200" y="1378813"/>
              <a:ext cx="695400" cy="621300"/>
            </a:xfrm>
            <a:prstGeom prst="roundRect">
              <a:avLst>
                <a:gd name="adj" fmla="val 16667"/>
              </a:avLst>
            </a:prstGeom>
            <a:solidFill>
              <a:srgbClr val="3088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2" name="Google Shape;2232;p126"/>
            <p:cNvSpPr/>
            <p:nvPr/>
          </p:nvSpPr>
          <p:spPr>
            <a:xfrm rot="5400000">
              <a:off x="969614" y="1607625"/>
              <a:ext cx="340325" cy="188625"/>
            </a:xfrm>
            <a:prstGeom prst="flowChartExtract">
              <a:avLst/>
            </a:prstGeom>
            <a:solidFill>
              <a:srgbClr val="3088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3" name="Google Shape;2233;p126"/>
          <p:cNvSpPr txBox="1">
            <a:spLocks noGrp="1"/>
          </p:cNvSpPr>
          <p:nvPr>
            <p:ph type="subTitle" idx="2"/>
          </p:nvPr>
        </p:nvSpPr>
        <p:spPr>
          <a:xfrm>
            <a:off x="1146675" y="3107700"/>
            <a:ext cx="7253700" cy="621300"/>
          </a:xfrm>
          <a:prstGeom prst="rect">
            <a:avLst/>
          </a:prstGeom>
          <a:noFill/>
          <a:ln>
            <a:noFill/>
          </a:ln>
        </p:spPr>
        <p:txBody>
          <a:bodyPr spcFirstLastPara="1" wrap="square" lIns="320025" tIns="0" rIns="457200" bIns="0" anchor="t" anchorCtr="0">
            <a:noAutofit/>
          </a:bodyPr>
          <a:lstStyle/>
          <a:p>
            <a:pPr marL="0" lvl="0" indent="0" algn="l" rtl="0">
              <a:lnSpc>
                <a:spcPct val="115000"/>
              </a:lnSpc>
              <a:spcBef>
                <a:spcPts val="0"/>
              </a:spcBef>
              <a:spcAft>
                <a:spcPts val="0"/>
              </a:spcAft>
              <a:buNone/>
            </a:pPr>
            <a:r>
              <a:rPr lang="en" sz="1800" b="1">
                <a:solidFill>
                  <a:schemeClr val="dk1"/>
                </a:solidFill>
              </a:rPr>
              <a:t>The </a:t>
            </a:r>
            <a:r>
              <a:rPr lang="en" sz="1900">
                <a:solidFill>
                  <a:srgbClr val="3088AE"/>
                </a:solidFill>
                <a:latin typeface="Inconsolata Regular"/>
                <a:ea typeface="Inconsolata Regular"/>
                <a:cs typeface="Inconsolata Regular"/>
                <a:sym typeface="Inconsolata Regular"/>
              </a:rPr>
              <a:t>geostats</a:t>
            </a:r>
            <a:r>
              <a:rPr lang="en" sz="1800">
                <a:solidFill>
                  <a:schemeClr val="dk1"/>
                </a:solidFill>
              </a:rPr>
              <a:t> </a:t>
            </a:r>
            <a:r>
              <a:rPr lang="en" sz="1800" b="1">
                <a:solidFill>
                  <a:schemeClr val="dk1"/>
                </a:solidFill>
              </a:rPr>
              <a:t>command</a:t>
            </a:r>
            <a:endParaRPr sz="1800" b="1">
              <a:solidFill>
                <a:schemeClr val="dk1"/>
              </a:solidFill>
            </a:endParaRPr>
          </a:p>
          <a:p>
            <a:pPr marL="0" lvl="0" indent="0" algn="l" rtl="0">
              <a:spcBef>
                <a:spcPts val="0"/>
              </a:spcBef>
              <a:spcAft>
                <a:spcPts val="0"/>
              </a:spcAft>
              <a:buNone/>
            </a:pPr>
            <a:r>
              <a:rPr lang="en">
                <a:solidFill>
                  <a:schemeClr val="dk1"/>
                </a:solidFill>
                <a:latin typeface="Roboto"/>
                <a:ea typeface="Roboto"/>
                <a:cs typeface="Roboto"/>
                <a:sym typeface="Roboto"/>
              </a:rPr>
              <a:t>uses the location data found with the </a:t>
            </a:r>
            <a:r>
              <a:rPr lang="en" sz="1500">
                <a:solidFill>
                  <a:srgbClr val="24292E"/>
                </a:solidFill>
                <a:latin typeface="Inconsolata Regular"/>
                <a:ea typeface="Inconsolata Regular"/>
                <a:cs typeface="Inconsolata Regular"/>
                <a:sym typeface="Inconsolata Regular"/>
              </a:rPr>
              <a:t>iplocation</a:t>
            </a:r>
            <a:r>
              <a:rPr lang="en">
                <a:solidFill>
                  <a:schemeClr val="dk1"/>
                </a:solidFill>
                <a:latin typeface="Roboto"/>
                <a:ea typeface="Roboto"/>
                <a:cs typeface="Roboto"/>
                <a:sym typeface="Roboto"/>
              </a:rPr>
              <a:t> command to map latitude and longitude data for each event.</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a:solidFill>
                <a:schemeClr val="dk1"/>
              </a:solidFill>
            </a:endParaRPr>
          </a:p>
        </p:txBody>
      </p:sp>
      <p:sp>
        <p:nvSpPr>
          <p:cNvPr id="2234" name="Google Shape;2234;p126"/>
          <p:cNvSpPr/>
          <p:nvPr/>
        </p:nvSpPr>
        <p:spPr>
          <a:xfrm>
            <a:off x="1449400" y="4062675"/>
            <a:ext cx="6561900" cy="533700"/>
          </a:xfrm>
          <a:prstGeom prst="roundRect">
            <a:avLst>
              <a:gd name="adj" fmla="val 10369"/>
            </a:avLst>
          </a:prstGeom>
          <a:solidFill>
            <a:srgbClr val="FFFFFF"/>
          </a:solidFill>
          <a:ln w="28575" cap="flat" cmpd="sng">
            <a:solidFill>
              <a:srgbClr val="3088A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chemeClr val="dk1"/>
                </a:solidFill>
                <a:latin typeface="Inconsolata"/>
                <a:ea typeface="Inconsolata"/>
                <a:cs typeface="Inconsolata"/>
                <a:sym typeface="Inconsolata"/>
              </a:rPr>
              <a:t>sourcetype="stream:http" | iplocation src_ip | </a:t>
            </a:r>
            <a:r>
              <a:rPr lang="en" sz="1600">
                <a:solidFill>
                  <a:srgbClr val="3088AE"/>
                </a:solidFill>
                <a:latin typeface="Inconsolata Regular"/>
                <a:ea typeface="Inconsolata Regular"/>
                <a:cs typeface="Inconsolata Regular"/>
                <a:sym typeface="Inconsolata Regular"/>
              </a:rPr>
              <a:t>geostats</a:t>
            </a:r>
            <a:r>
              <a:rPr lang="en" sz="1600">
                <a:solidFill>
                  <a:schemeClr val="dk1"/>
                </a:solidFill>
                <a:latin typeface="Inconsolata"/>
                <a:ea typeface="Inconsolata"/>
                <a:cs typeface="Inconsolata"/>
                <a:sym typeface="Inconsolata"/>
              </a:rPr>
              <a:t> count</a:t>
            </a:r>
            <a:endParaRPr sz="1600">
              <a:latin typeface="Inconsolata"/>
              <a:ea typeface="Inconsolata"/>
              <a:cs typeface="Inconsolata"/>
              <a:sym typeface="Inconsolata"/>
            </a:endParaRPr>
          </a:p>
        </p:txBody>
      </p:sp>
      <p:grpSp>
        <p:nvGrpSpPr>
          <p:cNvPr id="2235" name="Google Shape;2235;p126"/>
          <p:cNvGrpSpPr/>
          <p:nvPr/>
        </p:nvGrpSpPr>
        <p:grpSpPr>
          <a:xfrm>
            <a:off x="457200" y="3150000"/>
            <a:ext cx="776889" cy="621300"/>
            <a:chOff x="457200" y="1378813"/>
            <a:chExt cx="776889" cy="621300"/>
          </a:xfrm>
        </p:grpSpPr>
        <p:sp>
          <p:nvSpPr>
            <p:cNvPr id="2236" name="Google Shape;2236;p126"/>
            <p:cNvSpPr/>
            <p:nvPr/>
          </p:nvSpPr>
          <p:spPr>
            <a:xfrm>
              <a:off x="457200" y="1378813"/>
              <a:ext cx="695400" cy="621300"/>
            </a:xfrm>
            <a:prstGeom prst="roundRect">
              <a:avLst>
                <a:gd name="adj" fmla="val 16667"/>
              </a:avLst>
            </a:prstGeom>
            <a:solidFill>
              <a:srgbClr val="3088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37" name="Google Shape;2237;p126"/>
            <p:cNvSpPr/>
            <p:nvPr/>
          </p:nvSpPr>
          <p:spPr>
            <a:xfrm rot="5400000">
              <a:off x="969614" y="1607625"/>
              <a:ext cx="340325" cy="188625"/>
            </a:xfrm>
            <a:prstGeom prst="flowChartExtract">
              <a:avLst/>
            </a:prstGeom>
            <a:solidFill>
              <a:srgbClr val="3088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p12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Geographic Map Visualization</a:t>
            </a:r>
            <a:endParaRPr/>
          </a:p>
        </p:txBody>
      </p:sp>
      <p:sp>
        <p:nvSpPr>
          <p:cNvPr id="2243" name="Google Shape;2243;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12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Clr>
                <a:schemeClr val="dk1"/>
              </a:buClr>
              <a:buSzPts val="1100"/>
              <a:buFont typeface="Arial"/>
              <a:buNone/>
            </a:pPr>
            <a:r>
              <a:rPr lang="en">
                <a:solidFill>
                  <a:schemeClr val="lt1"/>
                </a:solidFill>
              </a:rPr>
              <a:t>15 Minutes</a:t>
            </a:r>
            <a:endParaRPr/>
          </a:p>
        </p:txBody>
      </p:sp>
      <p:sp>
        <p:nvSpPr>
          <p:cNvPr id="2249" name="Google Shape;2249;p12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a:t>Activity:</a:t>
            </a:r>
            <a:r>
              <a:rPr lang="en">
                <a:latin typeface="Roboto Light"/>
                <a:ea typeface="Roboto Light"/>
                <a:cs typeface="Roboto Light"/>
                <a:sym typeface="Roboto Light"/>
              </a:rPr>
              <a:t> Geographic Map Visualizations</a:t>
            </a:r>
            <a:endParaRPr>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000">
                <a:latin typeface="Roboto Light"/>
                <a:ea typeface="Roboto Light"/>
                <a:cs typeface="Roboto Light"/>
                <a:sym typeface="Roboto Light"/>
              </a:rPr>
              <a:t>In this activity, you will design a geographic map visualization to help your SOC team understand where attacks are originating.</a:t>
            </a:r>
            <a:endParaRPr sz="2000">
              <a:latin typeface="Roboto Light"/>
              <a:ea typeface="Roboto Light"/>
              <a:cs typeface="Roboto Light"/>
              <a:sym typeface="Roboto Light"/>
            </a:endParaRPr>
          </a:p>
          <a:p>
            <a:pPr marL="0" lvl="0" indent="0" algn="l" rtl="0">
              <a:lnSpc>
                <a:spcPct val="115000"/>
              </a:lnSpc>
              <a:spcBef>
                <a:spcPts val="1000"/>
              </a:spcBef>
              <a:spcAft>
                <a:spcPts val="0"/>
              </a:spcAft>
              <a:buNone/>
            </a:pPr>
            <a:endParaRPr sz="2000">
              <a:latin typeface="Roboto Light"/>
              <a:ea typeface="Roboto Light"/>
              <a:cs typeface="Roboto Light"/>
              <a:sym typeface="Roboto Light"/>
            </a:endParaRPr>
          </a:p>
          <a:p>
            <a:pPr marL="0" lvl="0" indent="0" algn="l" rtl="0">
              <a:lnSpc>
                <a:spcPct val="115000"/>
              </a:lnSpc>
              <a:spcBef>
                <a:spcPts val="1000"/>
              </a:spcBef>
              <a:spcAft>
                <a:spcPts val="1000"/>
              </a:spcAft>
              <a:buNone/>
            </a:pPr>
            <a:endParaRPr sz="2000">
              <a:latin typeface="Roboto Light"/>
              <a:ea typeface="Roboto Light"/>
              <a:cs typeface="Roboto Light"/>
              <a:sym typeface="Roboto Light"/>
            </a:endParaRPr>
          </a:p>
        </p:txBody>
      </p:sp>
      <p:sp>
        <p:nvSpPr>
          <p:cNvPr id="2250" name="Google Shape;2250;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pic>
        <p:nvPicPr>
          <p:cNvPr id="2260" name="Google Shape;2260;p130"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
        <p:nvSpPr>
          <p:cNvPr id="2261" name="Google Shape;2261;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131"/>
          <p:cNvSpPr/>
          <p:nvPr/>
        </p:nvSpPr>
        <p:spPr>
          <a:xfrm>
            <a:off x="0" y="0"/>
            <a:ext cx="9144000" cy="5143500"/>
          </a:xfrm>
          <a:prstGeom prst="rect">
            <a:avLst/>
          </a:prstGeom>
          <a:solidFill>
            <a:srgbClr val="78B1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1"/>
          <p:cNvSpPr/>
          <p:nvPr/>
        </p:nvSpPr>
        <p:spPr>
          <a:xfrm>
            <a:off x="213900" y="223050"/>
            <a:ext cx="8716200" cy="469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1"/>
          <p:cNvSpPr txBox="1">
            <a:spLocks noGrp="1"/>
          </p:cNvSpPr>
          <p:nvPr>
            <p:ph type="title"/>
          </p:nvPr>
        </p:nvSpPr>
        <p:spPr>
          <a:xfrm>
            <a:off x="4490175" y="2194825"/>
            <a:ext cx="4019700" cy="9015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5800" b="1">
                <a:solidFill>
                  <a:srgbClr val="78B13E"/>
                </a:solidFill>
                <a:latin typeface="Roboto"/>
                <a:ea typeface="Roboto"/>
                <a:cs typeface="Roboto"/>
                <a:sym typeface="Roboto"/>
              </a:rPr>
              <a:t>dashboards</a:t>
            </a:r>
            <a:endParaRPr sz="5500">
              <a:latin typeface="Roboto"/>
              <a:ea typeface="Roboto"/>
              <a:cs typeface="Roboto"/>
              <a:sym typeface="Roboto"/>
            </a:endParaRPr>
          </a:p>
        </p:txBody>
      </p:sp>
      <p:pic>
        <p:nvPicPr>
          <p:cNvPr id="2269" name="Google Shape;2269;p131"/>
          <p:cNvPicPr preferRelativeResize="0"/>
          <p:nvPr/>
        </p:nvPicPr>
        <p:blipFill>
          <a:blip r:embed="rId3">
            <a:alphaModFix/>
          </a:blip>
          <a:stretch>
            <a:fillRect/>
          </a:stretch>
        </p:blipFill>
        <p:spPr>
          <a:xfrm>
            <a:off x="799175" y="2112913"/>
            <a:ext cx="3537350" cy="1070075"/>
          </a:xfrm>
          <a:prstGeom prst="rect">
            <a:avLst/>
          </a:prstGeom>
          <a:noFill/>
          <a:ln>
            <a:noFill/>
          </a:ln>
        </p:spPr>
      </p:pic>
      <p:sp>
        <p:nvSpPr>
          <p:cNvPr id="2270" name="Google Shape;2270;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276" name="Google Shape;2276;p132"/>
          <p:cNvPicPr preferRelativeResize="0"/>
          <p:nvPr/>
        </p:nvPicPr>
        <p:blipFill>
          <a:blip r:embed="rId3">
            <a:alphaModFix/>
          </a:blip>
          <a:stretch>
            <a:fillRect/>
          </a:stretch>
        </p:blipFill>
        <p:spPr>
          <a:xfrm>
            <a:off x="0" y="0"/>
            <a:ext cx="9144000" cy="5143505"/>
          </a:xfrm>
          <a:prstGeom prst="rect">
            <a:avLst/>
          </a:prstGeom>
          <a:noFill/>
          <a:ln>
            <a:noFill/>
          </a:ln>
        </p:spPr>
      </p:pic>
      <p:sp>
        <p:nvSpPr>
          <p:cNvPr id="2277" name="Google Shape;2277;p132"/>
          <p:cNvSpPr txBox="1"/>
          <p:nvPr/>
        </p:nvSpPr>
        <p:spPr>
          <a:xfrm>
            <a:off x="3577575" y="1327350"/>
            <a:ext cx="5422800" cy="19326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300"/>
              </a:spcBef>
              <a:spcAft>
                <a:spcPts val="1200"/>
              </a:spcAft>
              <a:buClr>
                <a:schemeClr val="dk1"/>
              </a:buClr>
              <a:buSzPts val="1100"/>
              <a:buFont typeface="Arial"/>
              <a:buNone/>
            </a:pPr>
            <a:r>
              <a:rPr lang="en" sz="2400">
                <a:solidFill>
                  <a:srgbClr val="FFF2CC"/>
                </a:solidFill>
                <a:latin typeface="Roboto"/>
                <a:ea typeface="Roboto"/>
                <a:cs typeface="Roboto"/>
                <a:sym typeface="Roboto"/>
              </a:rPr>
              <a:t>While the visualizations we’ve covered so far are useful</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on their own, they are even </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more effective when grouped </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and displayed together.</a:t>
            </a:r>
            <a:endParaRPr sz="2400">
              <a:solidFill>
                <a:srgbClr val="FFF2CC"/>
              </a:solidFill>
              <a:latin typeface="Roboto"/>
              <a:ea typeface="Roboto"/>
              <a:cs typeface="Roboto"/>
              <a:sym typeface="Roboto"/>
            </a:endParaRPr>
          </a:p>
        </p:txBody>
      </p:sp>
      <p:sp>
        <p:nvSpPr>
          <p:cNvPr id="2278" name="Google Shape;2278;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26</a:t>
            </a:fld>
            <a:endParaRPr sz="6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Dashboards</a:t>
            </a:r>
            <a:endParaRPr>
              <a:solidFill>
                <a:schemeClr val="dk1"/>
              </a:solidFill>
            </a:endParaRPr>
          </a:p>
          <a:p>
            <a:pPr marL="0" lvl="0" indent="0" algn="l" rtl="0">
              <a:spcBef>
                <a:spcPts val="0"/>
              </a:spcBef>
              <a:spcAft>
                <a:spcPts val="0"/>
              </a:spcAft>
              <a:buNone/>
            </a:pPr>
            <a:endParaRPr/>
          </a:p>
        </p:txBody>
      </p:sp>
      <p:sp>
        <p:nvSpPr>
          <p:cNvPr id="2284" name="Google Shape;2284;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example, an organization that is monitoring a website </a:t>
            </a:r>
            <a:br>
              <a:rPr lang="en">
                <a:solidFill>
                  <a:schemeClr val="dk1"/>
                </a:solidFill>
              </a:rPr>
            </a:br>
            <a:r>
              <a:rPr lang="en">
                <a:solidFill>
                  <a:schemeClr val="dk1"/>
                </a:solidFill>
              </a:rPr>
              <a:t>may want to display all of the following at the same time:</a:t>
            </a:r>
            <a:endParaRPr>
              <a:solidFill>
                <a:schemeClr val="dk1"/>
              </a:solidFill>
            </a:endParaRPr>
          </a:p>
          <a:p>
            <a:pPr marL="0" lvl="0" indent="0" algn="l" rtl="0">
              <a:spcBef>
                <a:spcPts val="0"/>
              </a:spcBef>
              <a:spcAft>
                <a:spcPts val="0"/>
              </a:spcAft>
              <a:buNone/>
            </a:pPr>
            <a:endParaRPr/>
          </a:p>
        </p:txBody>
      </p:sp>
      <p:sp>
        <p:nvSpPr>
          <p:cNvPr id="2285" name="Google Shape;2285;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286" name="Google Shape;2286;p133"/>
          <p:cNvPicPr preferRelativeResize="0"/>
          <p:nvPr/>
        </p:nvPicPr>
        <p:blipFill>
          <a:blip r:embed="rId3">
            <a:alphaModFix/>
          </a:blip>
          <a:stretch>
            <a:fillRect/>
          </a:stretch>
        </p:blipFill>
        <p:spPr>
          <a:xfrm>
            <a:off x="5658000" y="1259087"/>
            <a:ext cx="2954851" cy="3439251"/>
          </a:xfrm>
          <a:prstGeom prst="rect">
            <a:avLst/>
          </a:prstGeom>
          <a:noFill/>
          <a:ln>
            <a:noFill/>
          </a:ln>
        </p:spPr>
      </p:pic>
      <p:sp>
        <p:nvSpPr>
          <p:cNvPr id="2287" name="Google Shape;2287;p133"/>
          <p:cNvSpPr/>
          <p:nvPr/>
        </p:nvSpPr>
        <p:spPr>
          <a:xfrm>
            <a:off x="1352550" y="1518863"/>
            <a:ext cx="3621000" cy="6189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The volume of </a:t>
            </a:r>
            <a:r>
              <a:rPr lang="en" b="1">
                <a:latin typeface="Roboto"/>
                <a:ea typeface="Roboto"/>
                <a:cs typeface="Roboto"/>
                <a:sym typeface="Roboto"/>
              </a:rPr>
              <a:t>successful logins</a:t>
            </a:r>
            <a:r>
              <a:rPr lang="en">
                <a:latin typeface="Roboto"/>
                <a:ea typeface="Roboto"/>
                <a:cs typeface="Roboto"/>
                <a:sym typeface="Roboto"/>
              </a:rPr>
              <a:t> </a:t>
            </a:r>
            <a:br>
              <a:rPr lang="en">
                <a:latin typeface="Roboto"/>
                <a:ea typeface="Roboto"/>
                <a:cs typeface="Roboto"/>
                <a:sym typeface="Roboto"/>
              </a:rPr>
            </a:br>
            <a:r>
              <a:rPr lang="en">
                <a:latin typeface="Roboto"/>
                <a:ea typeface="Roboto"/>
                <a:cs typeface="Roboto"/>
                <a:sym typeface="Roboto"/>
              </a:rPr>
              <a:t>on the website.</a:t>
            </a:r>
            <a:endParaRPr>
              <a:latin typeface="Roboto"/>
              <a:ea typeface="Roboto"/>
              <a:cs typeface="Roboto"/>
              <a:sym typeface="Roboto"/>
            </a:endParaRPr>
          </a:p>
        </p:txBody>
      </p:sp>
      <p:grpSp>
        <p:nvGrpSpPr>
          <p:cNvPr id="2288" name="Google Shape;2288;p133"/>
          <p:cNvGrpSpPr/>
          <p:nvPr/>
        </p:nvGrpSpPr>
        <p:grpSpPr>
          <a:xfrm>
            <a:off x="457200" y="1517650"/>
            <a:ext cx="776889" cy="621300"/>
            <a:chOff x="457200" y="1378813"/>
            <a:chExt cx="776889" cy="621300"/>
          </a:xfrm>
        </p:grpSpPr>
        <p:sp>
          <p:nvSpPr>
            <p:cNvPr id="2289" name="Google Shape;2289;p133"/>
            <p:cNvSpPr/>
            <p:nvPr/>
          </p:nvSpPr>
          <p:spPr>
            <a:xfrm>
              <a:off x="457200" y="1378813"/>
              <a:ext cx="695400" cy="621300"/>
            </a:xfrm>
            <a:prstGeom prst="roundRect">
              <a:avLst>
                <a:gd name="adj" fmla="val 16667"/>
              </a:avLst>
            </a:prstGeom>
            <a:solidFill>
              <a:srgbClr val="77B2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90" name="Google Shape;2290;p133"/>
            <p:cNvSpPr/>
            <p:nvPr/>
          </p:nvSpPr>
          <p:spPr>
            <a:xfrm rot="5400000">
              <a:off x="969614" y="1607625"/>
              <a:ext cx="340325" cy="188625"/>
            </a:xfrm>
            <a:prstGeom prst="flowChartExtract">
              <a:avLst/>
            </a:prstGeom>
            <a:solidFill>
              <a:srgbClr val="77B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133"/>
          <p:cNvSpPr/>
          <p:nvPr/>
        </p:nvSpPr>
        <p:spPr>
          <a:xfrm>
            <a:off x="1352550" y="2325713"/>
            <a:ext cx="3621000" cy="6189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The volume of </a:t>
            </a:r>
            <a:r>
              <a:rPr lang="en" b="1">
                <a:latin typeface="Roboto"/>
                <a:ea typeface="Roboto"/>
                <a:cs typeface="Roboto"/>
                <a:sym typeface="Roboto"/>
              </a:rPr>
              <a:t>unsuccessful logins</a:t>
            </a:r>
            <a:r>
              <a:rPr lang="en">
                <a:latin typeface="Roboto"/>
                <a:ea typeface="Roboto"/>
                <a:cs typeface="Roboto"/>
                <a:sym typeface="Roboto"/>
              </a:rPr>
              <a:t> </a:t>
            </a:r>
            <a:br>
              <a:rPr lang="en">
                <a:latin typeface="Roboto"/>
                <a:ea typeface="Roboto"/>
                <a:cs typeface="Roboto"/>
                <a:sym typeface="Roboto"/>
              </a:rPr>
            </a:br>
            <a:r>
              <a:rPr lang="en">
                <a:latin typeface="Roboto"/>
                <a:ea typeface="Roboto"/>
                <a:cs typeface="Roboto"/>
                <a:sym typeface="Roboto"/>
              </a:rPr>
              <a:t>on the website.</a:t>
            </a:r>
            <a:endParaRPr>
              <a:latin typeface="Roboto"/>
              <a:ea typeface="Roboto"/>
              <a:cs typeface="Roboto"/>
              <a:sym typeface="Roboto"/>
            </a:endParaRPr>
          </a:p>
        </p:txBody>
      </p:sp>
      <p:grpSp>
        <p:nvGrpSpPr>
          <p:cNvPr id="2292" name="Google Shape;2292;p133"/>
          <p:cNvGrpSpPr/>
          <p:nvPr/>
        </p:nvGrpSpPr>
        <p:grpSpPr>
          <a:xfrm>
            <a:off x="457200" y="2324500"/>
            <a:ext cx="776889" cy="621300"/>
            <a:chOff x="457200" y="1378813"/>
            <a:chExt cx="776889" cy="621300"/>
          </a:xfrm>
        </p:grpSpPr>
        <p:sp>
          <p:nvSpPr>
            <p:cNvPr id="2293" name="Google Shape;2293;p133"/>
            <p:cNvSpPr/>
            <p:nvPr/>
          </p:nvSpPr>
          <p:spPr>
            <a:xfrm>
              <a:off x="457200" y="1378813"/>
              <a:ext cx="695400" cy="621300"/>
            </a:xfrm>
            <a:prstGeom prst="roundRect">
              <a:avLst>
                <a:gd name="adj" fmla="val 16667"/>
              </a:avLst>
            </a:prstGeom>
            <a:solidFill>
              <a:srgbClr val="77B2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4" name="Google Shape;2294;p133"/>
            <p:cNvSpPr/>
            <p:nvPr/>
          </p:nvSpPr>
          <p:spPr>
            <a:xfrm rot="5400000">
              <a:off x="969614" y="1607625"/>
              <a:ext cx="340325" cy="188625"/>
            </a:xfrm>
            <a:prstGeom prst="flowChartExtract">
              <a:avLst/>
            </a:prstGeom>
            <a:solidFill>
              <a:srgbClr val="77B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133"/>
          <p:cNvSpPr/>
          <p:nvPr/>
        </p:nvSpPr>
        <p:spPr>
          <a:xfrm>
            <a:off x="1352550" y="3066238"/>
            <a:ext cx="3621000" cy="6189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A </a:t>
            </a:r>
            <a:r>
              <a:rPr lang="en" b="1">
                <a:latin typeface="Roboto"/>
                <a:ea typeface="Roboto"/>
                <a:cs typeface="Roboto"/>
                <a:sym typeface="Roboto"/>
              </a:rPr>
              <a:t>geographic map</a:t>
            </a:r>
            <a:r>
              <a:rPr lang="en">
                <a:latin typeface="Roboto"/>
                <a:ea typeface="Roboto"/>
                <a:cs typeface="Roboto"/>
                <a:sym typeface="Roboto"/>
              </a:rPr>
              <a:t> illustrating </a:t>
            </a:r>
            <a:br>
              <a:rPr lang="en">
                <a:latin typeface="Roboto"/>
                <a:ea typeface="Roboto"/>
                <a:cs typeface="Roboto"/>
                <a:sym typeface="Roboto"/>
              </a:rPr>
            </a:br>
            <a:r>
              <a:rPr lang="en">
                <a:latin typeface="Roboto"/>
                <a:ea typeface="Roboto"/>
                <a:cs typeface="Roboto"/>
                <a:sym typeface="Roboto"/>
              </a:rPr>
              <a:t>where the activity is coming from.</a:t>
            </a:r>
            <a:endParaRPr>
              <a:latin typeface="Roboto"/>
              <a:ea typeface="Roboto"/>
              <a:cs typeface="Roboto"/>
              <a:sym typeface="Roboto"/>
            </a:endParaRPr>
          </a:p>
        </p:txBody>
      </p:sp>
      <p:grpSp>
        <p:nvGrpSpPr>
          <p:cNvPr id="2296" name="Google Shape;2296;p133"/>
          <p:cNvGrpSpPr/>
          <p:nvPr/>
        </p:nvGrpSpPr>
        <p:grpSpPr>
          <a:xfrm>
            <a:off x="457200" y="3065025"/>
            <a:ext cx="776889" cy="621300"/>
            <a:chOff x="457200" y="1378813"/>
            <a:chExt cx="776889" cy="621300"/>
          </a:xfrm>
        </p:grpSpPr>
        <p:sp>
          <p:nvSpPr>
            <p:cNvPr id="2297" name="Google Shape;2297;p133"/>
            <p:cNvSpPr/>
            <p:nvPr/>
          </p:nvSpPr>
          <p:spPr>
            <a:xfrm>
              <a:off x="457200" y="1378813"/>
              <a:ext cx="695400" cy="621300"/>
            </a:xfrm>
            <a:prstGeom prst="roundRect">
              <a:avLst>
                <a:gd name="adj" fmla="val 16667"/>
              </a:avLst>
            </a:prstGeom>
            <a:solidFill>
              <a:srgbClr val="77B2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8" name="Google Shape;2298;p133"/>
            <p:cNvSpPr/>
            <p:nvPr/>
          </p:nvSpPr>
          <p:spPr>
            <a:xfrm rot="5400000">
              <a:off x="969614" y="1607625"/>
              <a:ext cx="340325" cy="188625"/>
            </a:xfrm>
            <a:prstGeom prst="flowChartExtract">
              <a:avLst/>
            </a:prstGeom>
            <a:solidFill>
              <a:srgbClr val="77B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9" name="Google Shape;2299;p133"/>
          <p:cNvSpPr/>
          <p:nvPr/>
        </p:nvSpPr>
        <p:spPr>
          <a:xfrm>
            <a:off x="1352550" y="3839938"/>
            <a:ext cx="3621000" cy="6189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A </a:t>
            </a:r>
            <a:r>
              <a:rPr lang="en" b="1">
                <a:latin typeface="Roboto"/>
                <a:ea typeface="Roboto"/>
                <a:cs typeface="Roboto"/>
                <a:sym typeface="Roboto"/>
              </a:rPr>
              <a:t>pie chart </a:t>
            </a:r>
            <a:r>
              <a:rPr lang="en">
                <a:latin typeface="Roboto"/>
                <a:ea typeface="Roboto"/>
                <a:cs typeface="Roboto"/>
                <a:sym typeface="Roboto"/>
              </a:rPr>
              <a:t>displaying the specific pages of the website that are being accessed.</a:t>
            </a:r>
            <a:endParaRPr>
              <a:latin typeface="Roboto"/>
              <a:ea typeface="Roboto"/>
              <a:cs typeface="Roboto"/>
              <a:sym typeface="Roboto"/>
            </a:endParaRPr>
          </a:p>
        </p:txBody>
      </p:sp>
      <p:grpSp>
        <p:nvGrpSpPr>
          <p:cNvPr id="2300" name="Google Shape;2300;p133"/>
          <p:cNvGrpSpPr/>
          <p:nvPr/>
        </p:nvGrpSpPr>
        <p:grpSpPr>
          <a:xfrm>
            <a:off x="457200" y="3838725"/>
            <a:ext cx="776889" cy="621300"/>
            <a:chOff x="457200" y="1378813"/>
            <a:chExt cx="776889" cy="621300"/>
          </a:xfrm>
        </p:grpSpPr>
        <p:sp>
          <p:nvSpPr>
            <p:cNvPr id="2301" name="Google Shape;2301;p133"/>
            <p:cNvSpPr/>
            <p:nvPr/>
          </p:nvSpPr>
          <p:spPr>
            <a:xfrm>
              <a:off x="457200" y="1378813"/>
              <a:ext cx="695400" cy="621300"/>
            </a:xfrm>
            <a:prstGeom prst="roundRect">
              <a:avLst>
                <a:gd name="adj" fmla="val 16667"/>
              </a:avLst>
            </a:prstGeom>
            <a:solidFill>
              <a:srgbClr val="77B23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02" name="Google Shape;2302;p133"/>
            <p:cNvSpPr/>
            <p:nvPr/>
          </p:nvSpPr>
          <p:spPr>
            <a:xfrm rot="5400000">
              <a:off x="969614" y="1607625"/>
              <a:ext cx="340325" cy="188625"/>
            </a:xfrm>
            <a:prstGeom prst="flowChartExtract">
              <a:avLst/>
            </a:prstGeom>
            <a:solidFill>
              <a:srgbClr val="77B2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EE8C4"/>
        </a:solidFill>
        <a:effectLst/>
      </p:bgPr>
    </p:bg>
    <p:spTree>
      <p:nvGrpSpPr>
        <p:cNvPr id="1" name="Shape 2306"/>
        <p:cNvGrpSpPr/>
        <p:nvPr/>
      </p:nvGrpSpPr>
      <p:grpSpPr>
        <a:xfrm>
          <a:off x="0" y="0"/>
          <a:ext cx="0" cy="0"/>
          <a:chOff x="0" y="0"/>
          <a:chExt cx="0" cy="0"/>
        </a:xfrm>
      </p:grpSpPr>
      <p:sp>
        <p:nvSpPr>
          <p:cNvPr id="2307" name="Google Shape;2307;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3">
                  <a:extLst>
                    <a:ext uri="{A12FA001-AC4F-418D-AE19-62706E023703}">
                      <ahyp:hlinkClr xmlns:ahyp="http://schemas.microsoft.com/office/drawing/2018/hyperlinkcolor" val="tx"/>
                    </a:ext>
                  </a:extLst>
                </a:hlinkClick>
              </a:rPr>
              <a:t>(Source)</a:t>
            </a:r>
            <a:endParaRPr>
              <a:solidFill>
                <a:srgbClr val="FFFFFF"/>
              </a:solidFill>
            </a:endParaRPr>
          </a:p>
        </p:txBody>
      </p:sp>
      <p:pic>
        <p:nvPicPr>
          <p:cNvPr id="2308" name="Google Shape;2308;p134"/>
          <p:cNvPicPr preferRelativeResize="0"/>
          <p:nvPr/>
        </p:nvPicPr>
        <p:blipFill rotWithShape="1">
          <a:blip r:embed="rId4">
            <a:alphaModFix/>
          </a:blip>
          <a:srcRect t="6504" b="9128"/>
          <a:stretch/>
        </p:blipFill>
        <p:spPr>
          <a:xfrm>
            <a:off x="1441875" y="1339575"/>
            <a:ext cx="6260276" cy="3527350"/>
          </a:xfrm>
          <a:prstGeom prst="rect">
            <a:avLst/>
          </a:prstGeom>
          <a:noFill/>
          <a:ln>
            <a:noFill/>
          </a:ln>
        </p:spPr>
      </p:pic>
      <p:sp>
        <p:nvSpPr>
          <p:cNvPr id="2309" name="Google Shape;2309;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Displaying all this information together can provide a security analyst with a complete picture of the state of their web application.</a:t>
            </a:r>
            <a:endParaRPr/>
          </a:p>
        </p:txBody>
      </p:sp>
      <p:sp>
        <p:nvSpPr>
          <p:cNvPr id="2310" name="Google Shape;2310;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Dashboards</a:t>
            </a:r>
            <a:endParaRPr/>
          </a:p>
        </p:txBody>
      </p:sp>
      <p:sp>
        <p:nvSpPr>
          <p:cNvPr id="2311" name="Google Shape;2311;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pic>
        <p:nvPicPr>
          <p:cNvPr id="2316" name="Google Shape;2316;p135"/>
          <p:cNvPicPr preferRelativeResize="0"/>
          <p:nvPr/>
        </p:nvPicPr>
        <p:blipFill>
          <a:blip r:embed="rId3">
            <a:alphaModFix/>
          </a:blip>
          <a:stretch>
            <a:fillRect/>
          </a:stretch>
        </p:blipFill>
        <p:spPr>
          <a:xfrm>
            <a:off x="1268500" y="1600802"/>
            <a:ext cx="1049850" cy="1535976"/>
          </a:xfrm>
          <a:prstGeom prst="rect">
            <a:avLst/>
          </a:prstGeom>
          <a:noFill/>
          <a:ln>
            <a:noFill/>
          </a:ln>
        </p:spPr>
      </p:pic>
      <p:sp>
        <p:nvSpPr>
          <p:cNvPr id="2317" name="Google Shape;2317;p135"/>
          <p:cNvSpPr txBox="1"/>
          <p:nvPr/>
        </p:nvSpPr>
        <p:spPr>
          <a:xfrm>
            <a:off x="2625500" y="1515800"/>
            <a:ext cx="5692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Roboto"/>
                <a:ea typeface="Roboto"/>
                <a:cs typeface="Roboto"/>
                <a:sym typeface="Roboto"/>
              </a:rPr>
              <a:t>Dashboards</a:t>
            </a:r>
            <a:r>
              <a:rPr lang="en" sz="2400">
                <a:latin typeface="Roboto"/>
                <a:ea typeface="Roboto"/>
                <a:cs typeface="Roboto"/>
                <a:sym typeface="Roboto"/>
              </a:rPr>
              <a:t> </a:t>
            </a:r>
            <a:r>
              <a:rPr lang="en" sz="2400">
                <a:latin typeface="Roboto Light"/>
                <a:ea typeface="Roboto Light"/>
                <a:cs typeface="Roboto Light"/>
                <a:sym typeface="Roboto Light"/>
              </a:rPr>
              <a:t>are a collection of multiple visualizations in a single location.</a:t>
            </a:r>
            <a:endParaRPr sz="2400">
              <a:latin typeface="Roboto Light"/>
              <a:ea typeface="Roboto Light"/>
              <a:cs typeface="Roboto Light"/>
              <a:sym typeface="Roboto Light"/>
            </a:endParaRPr>
          </a:p>
        </p:txBody>
      </p:sp>
      <p:sp>
        <p:nvSpPr>
          <p:cNvPr id="2318" name="Google Shape;2318;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sp>
        <p:nvSpPr>
          <p:cNvPr id="2062" name="Google Shape;2062;p109"/>
          <p:cNvSpPr/>
          <p:nvPr/>
        </p:nvSpPr>
        <p:spPr>
          <a:xfrm>
            <a:off x="0" y="0"/>
            <a:ext cx="9144000" cy="5143500"/>
          </a:xfrm>
          <a:prstGeom prst="rect">
            <a:avLst/>
          </a:prstGeom>
          <a:solidFill>
            <a:srgbClr val="78B1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09"/>
          <p:cNvSpPr/>
          <p:nvPr/>
        </p:nvSpPr>
        <p:spPr>
          <a:xfrm>
            <a:off x="213900" y="223050"/>
            <a:ext cx="8716200" cy="469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09"/>
          <p:cNvSpPr txBox="1">
            <a:spLocks noGrp="1"/>
          </p:cNvSpPr>
          <p:nvPr>
            <p:ph type="title"/>
          </p:nvPr>
        </p:nvSpPr>
        <p:spPr>
          <a:xfrm>
            <a:off x="4488225" y="2182599"/>
            <a:ext cx="4019700" cy="842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5000" b="1">
                <a:solidFill>
                  <a:srgbClr val="78B13E"/>
                </a:solidFill>
                <a:latin typeface="Roboto"/>
                <a:ea typeface="Roboto"/>
                <a:cs typeface="Roboto"/>
                <a:sym typeface="Roboto"/>
              </a:rPr>
              <a:t>visualizations</a:t>
            </a:r>
            <a:endParaRPr sz="4700">
              <a:latin typeface="Roboto"/>
              <a:ea typeface="Roboto"/>
              <a:cs typeface="Roboto"/>
              <a:sym typeface="Roboto"/>
            </a:endParaRPr>
          </a:p>
        </p:txBody>
      </p:sp>
      <p:pic>
        <p:nvPicPr>
          <p:cNvPr id="2065" name="Google Shape;2065;p109"/>
          <p:cNvPicPr preferRelativeResize="0"/>
          <p:nvPr/>
        </p:nvPicPr>
        <p:blipFill>
          <a:blip r:embed="rId3">
            <a:alphaModFix/>
          </a:blip>
          <a:stretch>
            <a:fillRect/>
          </a:stretch>
        </p:blipFill>
        <p:spPr>
          <a:xfrm>
            <a:off x="799175" y="2112913"/>
            <a:ext cx="3537350" cy="1070075"/>
          </a:xfrm>
          <a:prstGeom prst="rect">
            <a:avLst/>
          </a:prstGeom>
          <a:noFill/>
          <a:ln>
            <a:noFill/>
          </a:ln>
        </p:spPr>
      </p:pic>
      <p:sp>
        <p:nvSpPr>
          <p:cNvPr id="2066" name="Google Shape;2066;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FCC0"/>
        </a:solidFill>
        <a:effectLst/>
      </p:bgPr>
    </p:bg>
    <p:spTree>
      <p:nvGrpSpPr>
        <p:cNvPr id="1" name="Shape 2322"/>
        <p:cNvGrpSpPr/>
        <p:nvPr/>
      </p:nvGrpSpPr>
      <p:grpSpPr>
        <a:xfrm>
          <a:off x="0" y="0"/>
          <a:ext cx="0" cy="0"/>
          <a:chOff x="0" y="0"/>
          <a:chExt cx="0" cy="0"/>
        </a:xfrm>
      </p:grpSpPr>
      <p:sp>
        <p:nvSpPr>
          <p:cNvPr id="2323" name="Google Shape;2323;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Dashboards</a:t>
            </a:r>
            <a:endParaRPr/>
          </a:p>
        </p:txBody>
      </p:sp>
      <p:sp>
        <p:nvSpPr>
          <p:cNvPr id="2324" name="Google Shape;2324;p1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(Splunk.com)</a:t>
            </a:r>
            <a:endParaRPr/>
          </a:p>
        </p:txBody>
      </p:sp>
      <p:sp>
        <p:nvSpPr>
          <p:cNvPr id="2325" name="Google Shape;2325;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 </a:t>
            </a:r>
            <a:r>
              <a:rPr lang="en" b="1"/>
              <a:t>visualizations</a:t>
            </a:r>
            <a:r>
              <a:rPr lang="en"/>
              <a:t> are placed in different sections, called panels.</a:t>
            </a:r>
            <a:endParaRPr/>
          </a:p>
          <a:p>
            <a:pPr marL="0" lvl="0" indent="0" algn="l" rtl="0">
              <a:spcBef>
                <a:spcPts val="0"/>
              </a:spcBef>
              <a:spcAft>
                <a:spcPts val="0"/>
              </a:spcAft>
              <a:buNone/>
            </a:pPr>
            <a:endParaRPr/>
          </a:p>
        </p:txBody>
      </p:sp>
      <p:pic>
        <p:nvPicPr>
          <p:cNvPr id="2326" name="Google Shape;2326;p136"/>
          <p:cNvPicPr preferRelativeResize="0"/>
          <p:nvPr/>
        </p:nvPicPr>
        <p:blipFill rotWithShape="1">
          <a:blip r:embed="rId4">
            <a:alphaModFix/>
          </a:blip>
          <a:srcRect t="-1011" b="-1185"/>
          <a:stretch/>
        </p:blipFill>
        <p:spPr>
          <a:xfrm>
            <a:off x="1525675" y="1380300"/>
            <a:ext cx="6247776" cy="39238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30"/>
        <p:cNvGrpSpPr/>
        <p:nvPr/>
      </p:nvGrpSpPr>
      <p:grpSpPr>
        <a:xfrm>
          <a:off x="0" y="0"/>
          <a:ext cx="0" cy="0"/>
          <a:chOff x="0" y="0"/>
          <a:chExt cx="0" cy="0"/>
        </a:xfrm>
      </p:grpSpPr>
      <p:sp>
        <p:nvSpPr>
          <p:cNvPr id="2331" name="Google Shape;2331;p137"/>
          <p:cNvSpPr/>
          <p:nvPr/>
        </p:nvSpPr>
        <p:spPr>
          <a:xfrm>
            <a:off x="-12300" y="0"/>
            <a:ext cx="3354300" cy="5143500"/>
          </a:xfrm>
          <a:prstGeom prst="rect">
            <a:avLst/>
          </a:prstGeom>
          <a:solidFill>
            <a:srgbClr val="3CB9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37"/>
          <p:cNvSpPr txBox="1">
            <a:spLocks noGrp="1"/>
          </p:cNvSpPr>
          <p:nvPr>
            <p:ph type="body" idx="3"/>
          </p:nvPr>
        </p:nvSpPr>
        <p:spPr>
          <a:xfrm>
            <a:off x="175" y="1116325"/>
            <a:ext cx="3420900" cy="25947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Clr>
                <a:schemeClr val="dk1"/>
              </a:buClr>
              <a:buSzPts val="1100"/>
              <a:buFont typeface="Arial"/>
              <a:buNone/>
            </a:pPr>
            <a:r>
              <a:rPr lang="en" sz="2100">
                <a:solidFill>
                  <a:srgbClr val="FFFFFF"/>
                </a:solidFill>
                <a:latin typeface="Roboto Light"/>
                <a:ea typeface="Roboto Light"/>
                <a:cs typeface="Roboto Light"/>
                <a:sym typeface="Roboto Light"/>
              </a:rPr>
              <a:t>SOCs often have dashboards displayed on multiple screens in their operations room to provide availability and functionality across their staff.</a:t>
            </a:r>
            <a:endParaRPr sz="2100">
              <a:solidFill>
                <a:srgbClr val="FFFFFF"/>
              </a:solidFill>
              <a:latin typeface="Roboto Light"/>
              <a:ea typeface="Roboto Light"/>
              <a:cs typeface="Roboto Light"/>
              <a:sym typeface="Roboto Light"/>
            </a:endParaRPr>
          </a:p>
        </p:txBody>
      </p:sp>
      <p:pic>
        <p:nvPicPr>
          <p:cNvPr id="2333" name="Google Shape;2333;p137"/>
          <p:cNvPicPr preferRelativeResize="0"/>
          <p:nvPr/>
        </p:nvPicPr>
        <p:blipFill rotWithShape="1">
          <a:blip r:embed="rId3">
            <a:alphaModFix/>
          </a:blip>
          <a:srcRect l="30691" t="22684" r="3656" b="2744"/>
          <a:stretch/>
        </p:blipFill>
        <p:spPr>
          <a:xfrm>
            <a:off x="3322800" y="0"/>
            <a:ext cx="5833499" cy="5143500"/>
          </a:xfrm>
          <a:prstGeom prst="rect">
            <a:avLst/>
          </a:prstGeom>
          <a:noFill/>
          <a:ln>
            <a:noFill/>
          </a:ln>
        </p:spPr>
      </p:pic>
      <p:sp>
        <p:nvSpPr>
          <p:cNvPr id="2334" name="Google Shape;2334;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31</a:t>
            </a:fld>
            <a:endParaRPr sz="6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EFCC0"/>
        </a:solidFill>
        <a:effectLst/>
      </p:bgPr>
    </p:bg>
    <p:spTree>
      <p:nvGrpSpPr>
        <p:cNvPr id="1" name="Shape 2338"/>
        <p:cNvGrpSpPr/>
        <p:nvPr/>
      </p:nvGrpSpPr>
      <p:grpSpPr>
        <a:xfrm>
          <a:off x="0" y="0"/>
          <a:ext cx="0" cy="0"/>
          <a:chOff x="0" y="0"/>
          <a:chExt cx="0" cy="0"/>
        </a:xfrm>
      </p:grpSpPr>
      <p:sp>
        <p:nvSpPr>
          <p:cNvPr id="2339" name="Google Shape;2339;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Dashboard Demo Scenario</a:t>
            </a:r>
            <a:endParaRPr/>
          </a:p>
        </p:txBody>
      </p:sp>
      <p:sp>
        <p:nvSpPr>
          <p:cNvPr id="2340" name="Google Shape;2340;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As a SOC manager, you would like to create a single three-panel dashboard </a:t>
            </a:r>
            <a:br>
              <a:rPr lang="en"/>
            </a:br>
            <a:r>
              <a:rPr lang="en"/>
              <a:t>to monitor your Windows server. You want the panels to include: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41" name="Google Shape;2341;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42" name="Google Shape;2342;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
        <p:nvSpPr>
          <p:cNvPr id="2343" name="Google Shape;2343;p138"/>
          <p:cNvSpPr/>
          <p:nvPr/>
        </p:nvSpPr>
        <p:spPr>
          <a:xfrm>
            <a:off x="1356699" y="1486075"/>
            <a:ext cx="31485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4" name="Google Shape;2344;p138"/>
          <p:cNvGrpSpPr/>
          <p:nvPr/>
        </p:nvGrpSpPr>
        <p:grpSpPr>
          <a:xfrm>
            <a:off x="457200" y="1486050"/>
            <a:ext cx="776889" cy="621300"/>
            <a:chOff x="457200" y="1378813"/>
            <a:chExt cx="776889" cy="621300"/>
          </a:xfrm>
        </p:grpSpPr>
        <p:sp>
          <p:nvSpPr>
            <p:cNvPr id="2345" name="Google Shape;2345;p138"/>
            <p:cNvSpPr/>
            <p:nvPr/>
          </p:nvSpPr>
          <p:spPr>
            <a:xfrm>
              <a:off x="457200" y="1378813"/>
              <a:ext cx="695400" cy="621300"/>
            </a:xfrm>
            <a:prstGeom prst="roundRect">
              <a:avLst>
                <a:gd name="adj" fmla="val 16667"/>
              </a:avLst>
            </a:prstGeom>
            <a:solidFill>
              <a:srgbClr val="EED4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46" name="Google Shape;2346;p138"/>
            <p:cNvSpPr/>
            <p:nvPr/>
          </p:nvSpPr>
          <p:spPr>
            <a:xfrm rot="5400000">
              <a:off x="969614" y="1607625"/>
              <a:ext cx="340325" cy="188625"/>
            </a:xfrm>
            <a:prstGeom prst="flowChartExtract">
              <a:avLst/>
            </a:prstGeom>
            <a:solidFill>
              <a:srgbClr val="EED4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138"/>
          <p:cNvGrpSpPr/>
          <p:nvPr/>
        </p:nvGrpSpPr>
        <p:grpSpPr>
          <a:xfrm>
            <a:off x="457200" y="2185950"/>
            <a:ext cx="776889" cy="621300"/>
            <a:chOff x="457200" y="1378813"/>
            <a:chExt cx="776889" cy="621300"/>
          </a:xfrm>
        </p:grpSpPr>
        <p:sp>
          <p:nvSpPr>
            <p:cNvPr id="2348" name="Google Shape;2348;p13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49" name="Google Shape;2349;p13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138"/>
          <p:cNvGrpSpPr/>
          <p:nvPr/>
        </p:nvGrpSpPr>
        <p:grpSpPr>
          <a:xfrm>
            <a:off x="457200" y="2878675"/>
            <a:ext cx="776889" cy="621300"/>
            <a:chOff x="457200" y="1378813"/>
            <a:chExt cx="776889" cy="621300"/>
          </a:xfrm>
        </p:grpSpPr>
        <p:sp>
          <p:nvSpPr>
            <p:cNvPr id="2351" name="Google Shape;2351;p13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52" name="Google Shape;2352;p13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3" name="Google Shape;2353;p138"/>
          <p:cNvSpPr txBox="1">
            <a:spLocks noGrp="1"/>
          </p:cNvSpPr>
          <p:nvPr>
            <p:ph type="subTitle" idx="1"/>
          </p:nvPr>
        </p:nvSpPr>
        <p:spPr>
          <a:xfrm>
            <a:off x="1308267" y="1505250"/>
            <a:ext cx="3063600" cy="606900"/>
          </a:xfrm>
          <a:prstGeom prst="rect">
            <a:avLst/>
          </a:prstGeom>
          <a:noFill/>
          <a:ln>
            <a:noFill/>
          </a:ln>
        </p:spPr>
        <p:txBody>
          <a:bodyPr spcFirstLastPara="1" wrap="square" lIns="228600" tIns="0" rIns="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A radial gauge of successful logins.</a:t>
            </a:r>
            <a:endParaRPr sz="1400" dirty="0">
              <a:latin typeface="Roboto"/>
              <a:ea typeface="Roboto"/>
              <a:cs typeface="Roboto"/>
              <a:sym typeface="Roboto"/>
            </a:endParaRPr>
          </a:p>
        </p:txBody>
      </p:sp>
      <p:sp>
        <p:nvSpPr>
          <p:cNvPr id="2354" name="Google Shape;2354;p138"/>
          <p:cNvSpPr/>
          <p:nvPr/>
        </p:nvSpPr>
        <p:spPr>
          <a:xfrm>
            <a:off x="1352550" y="2188368"/>
            <a:ext cx="31485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8"/>
          <p:cNvSpPr/>
          <p:nvPr/>
        </p:nvSpPr>
        <p:spPr>
          <a:xfrm>
            <a:off x="1352550" y="2878676"/>
            <a:ext cx="31485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8"/>
          <p:cNvSpPr txBox="1">
            <a:spLocks noGrp="1"/>
          </p:cNvSpPr>
          <p:nvPr>
            <p:ph type="subTitle" idx="2"/>
          </p:nvPr>
        </p:nvSpPr>
        <p:spPr>
          <a:xfrm>
            <a:off x="1304224" y="2190781"/>
            <a:ext cx="3063600" cy="606900"/>
          </a:xfrm>
          <a:prstGeom prst="rect">
            <a:avLst/>
          </a:prstGeom>
          <a:noFill/>
          <a:ln>
            <a:noFill/>
          </a:ln>
        </p:spPr>
        <p:txBody>
          <a:bodyPr spcFirstLastPara="1" wrap="square" lIns="228600" tIns="0" rIns="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A pie chart of users logging in.</a:t>
            </a:r>
            <a:endParaRPr sz="1400" dirty="0">
              <a:latin typeface="Roboto"/>
              <a:ea typeface="Roboto"/>
              <a:cs typeface="Roboto"/>
              <a:sym typeface="Roboto"/>
            </a:endParaRPr>
          </a:p>
        </p:txBody>
      </p:sp>
      <p:sp>
        <p:nvSpPr>
          <p:cNvPr id="2357" name="Google Shape;2357;p138"/>
          <p:cNvSpPr txBox="1">
            <a:spLocks noGrp="1"/>
          </p:cNvSpPr>
          <p:nvPr>
            <p:ph type="subTitle" idx="3"/>
          </p:nvPr>
        </p:nvSpPr>
        <p:spPr>
          <a:xfrm>
            <a:off x="1308292" y="2881100"/>
            <a:ext cx="3063600" cy="606900"/>
          </a:xfrm>
          <a:prstGeom prst="rect">
            <a:avLst/>
          </a:prstGeom>
          <a:noFill/>
          <a:ln>
            <a:noFill/>
          </a:ln>
        </p:spPr>
        <p:txBody>
          <a:bodyPr spcFirstLastPara="1" wrap="square" lIns="228600" tIns="0" rIns="0" bIns="0" anchor="ctr" anchorCtr="0">
            <a:noAutofit/>
          </a:bodyPr>
          <a:lstStyle/>
          <a:p>
            <a:pPr marL="0" lvl="0" indent="0" algn="l" rtl="0">
              <a:spcBef>
                <a:spcPts val="0"/>
              </a:spcBef>
              <a:spcAft>
                <a:spcPts val="0"/>
              </a:spcAft>
              <a:buNone/>
            </a:pPr>
            <a:r>
              <a:rPr lang="en">
                <a:latin typeface="Roboto"/>
                <a:ea typeface="Roboto"/>
                <a:cs typeface="Roboto"/>
                <a:sym typeface="Roboto"/>
              </a:rPr>
              <a:t>A statistical chart of the data </a:t>
            </a:r>
            <a:br>
              <a:rPr lang="en">
                <a:latin typeface="Roboto"/>
                <a:ea typeface="Roboto"/>
                <a:cs typeface="Roboto"/>
                <a:sym typeface="Roboto"/>
              </a:rPr>
            </a:br>
            <a:r>
              <a:rPr lang="en">
                <a:latin typeface="Roboto"/>
                <a:ea typeface="Roboto"/>
                <a:cs typeface="Roboto"/>
                <a:sym typeface="Roboto"/>
              </a:rPr>
              <a:t>in the pie chart.</a:t>
            </a:r>
            <a:endParaRPr>
              <a:latin typeface="Roboto"/>
              <a:ea typeface="Roboto"/>
              <a:cs typeface="Roboto"/>
              <a:sym typeface="Roboto"/>
            </a:endParaRPr>
          </a:p>
        </p:txBody>
      </p:sp>
      <p:sp>
        <p:nvSpPr>
          <p:cNvPr id="2358" name="Google Shape;2358;p138"/>
          <p:cNvSpPr/>
          <p:nvPr/>
        </p:nvSpPr>
        <p:spPr>
          <a:xfrm>
            <a:off x="4812650" y="1486075"/>
            <a:ext cx="4056900" cy="3268500"/>
          </a:xfrm>
          <a:prstGeom prst="rect">
            <a:avLst/>
          </a:prstGeom>
          <a:solidFill>
            <a:srgbClr val="EFEFE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8"/>
          <p:cNvSpPr txBox="1"/>
          <p:nvPr/>
        </p:nvSpPr>
        <p:spPr>
          <a:xfrm>
            <a:off x="4947950" y="1857375"/>
            <a:ext cx="1849800" cy="1569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Windows Login Count</a:t>
            </a:r>
            <a:endParaRPr sz="1000"/>
          </a:p>
        </p:txBody>
      </p:sp>
      <p:sp>
        <p:nvSpPr>
          <p:cNvPr id="2360" name="Google Shape;2360;p138"/>
          <p:cNvSpPr txBox="1"/>
          <p:nvPr/>
        </p:nvSpPr>
        <p:spPr>
          <a:xfrm>
            <a:off x="6876838" y="1857375"/>
            <a:ext cx="1849800" cy="15693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Top 10 Windows Users</a:t>
            </a:r>
            <a:endParaRPr sz="1000"/>
          </a:p>
        </p:txBody>
      </p:sp>
      <p:sp>
        <p:nvSpPr>
          <p:cNvPr id="2361" name="Google Shape;2361;p138"/>
          <p:cNvSpPr txBox="1"/>
          <p:nvPr/>
        </p:nvSpPr>
        <p:spPr>
          <a:xfrm>
            <a:off x="4888850" y="1505250"/>
            <a:ext cx="3730200" cy="318900"/>
          </a:xfrm>
          <a:prstGeom prst="rect">
            <a:avLst/>
          </a:prstGeom>
          <a:noFill/>
          <a:ln>
            <a:noFill/>
          </a:ln>
        </p:spPr>
        <p:txBody>
          <a:bodyPr spcFirstLastPara="1" wrap="square" lIns="91425" tIns="45700" rIns="91425" bIns="91425" anchor="t" anchorCtr="0">
            <a:noAutofit/>
          </a:bodyPr>
          <a:lstStyle/>
          <a:p>
            <a:pPr marL="0" lvl="0" indent="0" algn="l" rtl="0">
              <a:spcBef>
                <a:spcPts val="0"/>
              </a:spcBef>
              <a:spcAft>
                <a:spcPts val="0"/>
              </a:spcAft>
              <a:buNone/>
            </a:pPr>
            <a:r>
              <a:rPr lang="en" b="1"/>
              <a:t>Windows Monitoring Dashboard</a:t>
            </a:r>
            <a:endParaRPr b="1"/>
          </a:p>
        </p:txBody>
      </p:sp>
      <p:sp>
        <p:nvSpPr>
          <p:cNvPr id="2362" name="Google Shape;2362;p138"/>
          <p:cNvSpPr txBox="1"/>
          <p:nvPr/>
        </p:nvSpPr>
        <p:spPr>
          <a:xfrm>
            <a:off x="4947950" y="3538900"/>
            <a:ext cx="3826800" cy="10902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Windows Users Login</a:t>
            </a:r>
            <a:endParaRPr sz="1000"/>
          </a:p>
        </p:txBody>
      </p:sp>
      <p:pic>
        <p:nvPicPr>
          <p:cNvPr id="2363" name="Google Shape;2363;p138"/>
          <p:cNvPicPr preferRelativeResize="0"/>
          <p:nvPr/>
        </p:nvPicPr>
        <p:blipFill rotWithShape="1">
          <a:blip r:embed="rId3">
            <a:alphaModFix/>
          </a:blip>
          <a:srcRect l="6881" t="27662" r="56340"/>
          <a:stretch/>
        </p:blipFill>
        <p:spPr>
          <a:xfrm>
            <a:off x="5319200" y="2187075"/>
            <a:ext cx="1107324" cy="1076200"/>
          </a:xfrm>
          <a:prstGeom prst="rect">
            <a:avLst/>
          </a:prstGeom>
          <a:noFill/>
          <a:ln>
            <a:noFill/>
          </a:ln>
        </p:spPr>
      </p:pic>
      <p:pic>
        <p:nvPicPr>
          <p:cNvPr id="2364" name="Google Shape;2364;p138"/>
          <p:cNvPicPr preferRelativeResize="0"/>
          <p:nvPr/>
        </p:nvPicPr>
        <p:blipFill rotWithShape="1">
          <a:blip r:embed="rId4">
            <a:alphaModFix/>
          </a:blip>
          <a:srcRect l="66909" t="41816" r="5505" b="4572"/>
          <a:stretch/>
        </p:blipFill>
        <p:spPr>
          <a:xfrm>
            <a:off x="7052945" y="2243525"/>
            <a:ext cx="1497609" cy="1090200"/>
          </a:xfrm>
          <a:prstGeom prst="rect">
            <a:avLst/>
          </a:prstGeom>
          <a:noFill/>
          <a:ln>
            <a:noFill/>
          </a:ln>
        </p:spPr>
      </p:pic>
      <p:sp>
        <p:nvSpPr>
          <p:cNvPr id="2365" name="Google Shape;2365;p138"/>
          <p:cNvSpPr txBox="1"/>
          <p:nvPr/>
        </p:nvSpPr>
        <p:spPr>
          <a:xfrm>
            <a:off x="5063950" y="3848150"/>
            <a:ext cx="1812900" cy="172200"/>
          </a:xfrm>
          <a:prstGeom prst="rect">
            <a:avLst/>
          </a:prstGeom>
          <a:solidFill>
            <a:srgbClr val="EFEFEF"/>
          </a:solidFill>
          <a:ln>
            <a:noFill/>
          </a:ln>
        </p:spPr>
        <p:txBody>
          <a:bodyPr spcFirstLastPara="1" wrap="square" lIns="91425" tIns="27425" rIns="91425" bIns="91425" anchor="t" anchorCtr="0">
            <a:noAutofit/>
          </a:bodyPr>
          <a:lstStyle/>
          <a:p>
            <a:pPr marL="0" lvl="0" indent="0" algn="l" rtl="0">
              <a:spcBef>
                <a:spcPts val="0"/>
              </a:spcBef>
              <a:spcAft>
                <a:spcPts val="0"/>
              </a:spcAft>
              <a:buNone/>
            </a:pPr>
            <a:r>
              <a:rPr lang="en" sz="800">
                <a:solidFill>
                  <a:schemeClr val="dk2"/>
                </a:solidFill>
                <a:latin typeface="Roboto"/>
                <a:ea typeface="Roboto"/>
                <a:cs typeface="Roboto"/>
                <a:sym typeface="Roboto"/>
              </a:rPr>
              <a:t>user</a:t>
            </a:r>
            <a:endParaRPr sz="800">
              <a:solidFill>
                <a:schemeClr val="dk2"/>
              </a:solidFill>
              <a:latin typeface="Roboto"/>
              <a:ea typeface="Roboto"/>
              <a:cs typeface="Roboto"/>
              <a:sym typeface="Roboto"/>
            </a:endParaRPr>
          </a:p>
        </p:txBody>
      </p:sp>
      <p:sp>
        <p:nvSpPr>
          <p:cNvPr id="2366" name="Google Shape;2366;p138"/>
          <p:cNvSpPr txBox="1"/>
          <p:nvPr/>
        </p:nvSpPr>
        <p:spPr>
          <a:xfrm>
            <a:off x="6524625" y="3848150"/>
            <a:ext cx="555600" cy="172200"/>
          </a:xfrm>
          <a:prstGeom prst="rect">
            <a:avLst/>
          </a:prstGeom>
          <a:solidFill>
            <a:srgbClr val="EFEFEF"/>
          </a:solidFill>
          <a:ln>
            <a:noFill/>
          </a:ln>
        </p:spPr>
        <p:txBody>
          <a:bodyPr spcFirstLastPara="1" wrap="square" lIns="91425" tIns="27425" rIns="91425" bIns="91425" anchor="t" anchorCtr="0">
            <a:noAutofit/>
          </a:bodyPr>
          <a:lstStyle/>
          <a:p>
            <a:pPr marL="0" lvl="0" indent="0" algn="l" rtl="0">
              <a:spcBef>
                <a:spcPts val="0"/>
              </a:spcBef>
              <a:spcAft>
                <a:spcPts val="0"/>
              </a:spcAft>
              <a:buNone/>
            </a:pPr>
            <a:r>
              <a:rPr lang="en" sz="800">
                <a:solidFill>
                  <a:schemeClr val="dk2"/>
                </a:solidFill>
                <a:latin typeface="Roboto"/>
                <a:ea typeface="Roboto"/>
                <a:cs typeface="Roboto"/>
                <a:sym typeface="Roboto"/>
              </a:rPr>
              <a:t>count</a:t>
            </a:r>
            <a:endParaRPr sz="800">
              <a:solidFill>
                <a:schemeClr val="dk2"/>
              </a:solidFill>
              <a:latin typeface="Roboto"/>
              <a:ea typeface="Roboto"/>
              <a:cs typeface="Roboto"/>
              <a:sym typeface="Roboto"/>
            </a:endParaRPr>
          </a:p>
        </p:txBody>
      </p:sp>
      <p:sp>
        <p:nvSpPr>
          <p:cNvPr id="2367" name="Google Shape;2367;p138"/>
          <p:cNvSpPr txBox="1"/>
          <p:nvPr/>
        </p:nvSpPr>
        <p:spPr>
          <a:xfrm>
            <a:off x="7119025" y="3848150"/>
            <a:ext cx="1578600" cy="172200"/>
          </a:xfrm>
          <a:prstGeom prst="rect">
            <a:avLst/>
          </a:prstGeom>
          <a:solidFill>
            <a:srgbClr val="EFEFEF"/>
          </a:solidFill>
          <a:ln>
            <a:noFill/>
          </a:ln>
        </p:spPr>
        <p:txBody>
          <a:bodyPr spcFirstLastPara="1" wrap="square" lIns="91425" tIns="27425" rIns="91425" bIns="91425" anchor="t" anchorCtr="0">
            <a:noAutofit/>
          </a:bodyPr>
          <a:lstStyle/>
          <a:p>
            <a:pPr marL="0" lvl="0" indent="0" algn="l" rtl="0">
              <a:spcBef>
                <a:spcPts val="0"/>
              </a:spcBef>
              <a:spcAft>
                <a:spcPts val="0"/>
              </a:spcAft>
              <a:buNone/>
            </a:pPr>
            <a:endParaRPr sz="800">
              <a:latin typeface="Roboto"/>
              <a:ea typeface="Roboto"/>
              <a:cs typeface="Roboto"/>
              <a:sym typeface="Roboto"/>
            </a:endParaRPr>
          </a:p>
        </p:txBody>
      </p:sp>
      <p:grpSp>
        <p:nvGrpSpPr>
          <p:cNvPr id="2368" name="Google Shape;2368;p138"/>
          <p:cNvGrpSpPr/>
          <p:nvPr/>
        </p:nvGrpSpPr>
        <p:grpSpPr>
          <a:xfrm>
            <a:off x="5398075" y="3886138"/>
            <a:ext cx="82800" cy="96225"/>
            <a:chOff x="4374150" y="3942150"/>
            <a:chExt cx="82800" cy="96225"/>
          </a:xfrm>
        </p:grpSpPr>
        <p:sp>
          <p:nvSpPr>
            <p:cNvPr id="2369" name="Google Shape;2369;p138"/>
            <p:cNvSpPr/>
            <p:nvPr/>
          </p:nvSpPr>
          <p:spPr>
            <a:xfrm>
              <a:off x="4374150" y="3942150"/>
              <a:ext cx="82800" cy="399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8"/>
            <p:cNvSpPr/>
            <p:nvPr/>
          </p:nvSpPr>
          <p:spPr>
            <a:xfrm rot="10800000" flipH="1">
              <a:off x="4374150" y="3998475"/>
              <a:ext cx="82800" cy="399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138"/>
          <p:cNvGrpSpPr/>
          <p:nvPr/>
        </p:nvGrpSpPr>
        <p:grpSpPr>
          <a:xfrm>
            <a:off x="6931600" y="3886138"/>
            <a:ext cx="82800" cy="96225"/>
            <a:chOff x="4374150" y="3942150"/>
            <a:chExt cx="82800" cy="96225"/>
          </a:xfrm>
        </p:grpSpPr>
        <p:sp>
          <p:nvSpPr>
            <p:cNvPr id="2372" name="Google Shape;2372;p138"/>
            <p:cNvSpPr/>
            <p:nvPr/>
          </p:nvSpPr>
          <p:spPr>
            <a:xfrm>
              <a:off x="4374150" y="3942150"/>
              <a:ext cx="82800" cy="399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8"/>
            <p:cNvSpPr/>
            <p:nvPr/>
          </p:nvSpPr>
          <p:spPr>
            <a:xfrm rot="10800000" flipH="1">
              <a:off x="4374150" y="3998475"/>
              <a:ext cx="82800" cy="399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4" name="Google Shape;2374;p138"/>
          <p:cNvSpPr txBox="1"/>
          <p:nvPr/>
        </p:nvSpPr>
        <p:spPr>
          <a:xfrm>
            <a:off x="5063950" y="4081513"/>
            <a:ext cx="1812900" cy="172200"/>
          </a:xfrm>
          <a:prstGeom prst="rect">
            <a:avLst/>
          </a:prstGeom>
          <a:noFill/>
          <a:ln>
            <a:noFill/>
          </a:ln>
        </p:spPr>
        <p:txBody>
          <a:bodyPr spcFirstLastPara="1" wrap="square" lIns="91425" tIns="27425" rIns="91425" bIns="91425" anchor="t" anchorCtr="0">
            <a:noAutofit/>
          </a:bodyPr>
          <a:lstStyle/>
          <a:p>
            <a:pPr marL="0" lvl="0" indent="0" algn="l" rtl="0">
              <a:spcBef>
                <a:spcPts val="0"/>
              </a:spcBef>
              <a:spcAft>
                <a:spcPts val="0"/>
              </a:spcAft>
              <a:buNone/>
            </a:pPr>
            <a:r>
              <a:rPr lang="en" sz="800">
                <a:solidFill>
                  <a:schemeClr val="dk2"/>
                </a:solidFill>
                <a:latin typeface="Roboto"/>
                <a:ea typeface="Roboto"/>
                <a:cs typeface="Roboto"/>
                <a:sym typeface="Roboto"/>
              </a:rPr>
              <a:t>user_1</a:t>
            </a:r>
            <a:endParaRPr sz="800">
              <a:solidFill>
                <a:schemeClr val="dk2"/>
              </a:solidFill>
              <a:latin typeface="Roboto"/>
              <a:ea typeface="Roboto"/>
              <a:cs typeface="Roboto"/>
              <a:sym typeface="Roboto"/>
            </a:endParaRPr>
          </a:p>
        </p:txBody>
      </p:sp>
      <p:sp>
        <p:nvSpPr>
          <p:cNvPr id="2375" name="Google Shape;2375;p138"/>
          <p:cNvSpPr txBox="1"/>
          <p:nvPr/>
        </p:nvSpPr>
        <p:spPr>
          <a:xfrm>
            <a:off x="6524625" y="4081513"/>
            <a:ext cx="352200" cy="172200"/>
          </a:xfrm>
          <a:prstGeom prst="rect">
            <a:avLst/>
          </a:prstGeom>
          <a:noFill/>
          <a:ln>
            <a:noFill/>
          </a:ln>
        </p:spPr>
        <p:txBody>
          <a:bodyPr spcFirstLastPara="1" wrap="square" lIns="91425" tIns="27425" rIns="0" bIns="91425" anchor="t" anchorCtr="0">
            <a:noAutofit/>
          </a:bodyPr>
          <a:lstStyle/>
          <a:p>
            <a:pPr marL="0" lvl="0" indent="0" algn="r" rtl="0">
              <a:spcBef>
                <a:spcPts val="0"/>
              </a:spcBef>
              <a:spcAft>
                <a:spcPts val="0"/>
              </a:spcAft>
              <a:buNone/>
            </a:pPr>
            <a:r>
              <a:rPr lang="en" sz="800">
                <a:solidFill>
                  <a:schemeClr val="dk2"/>
                </a:solidFill>
                <a:latin typeface="Roboto"/>
                <a:ea typeface="Roboto"/>
                <a:cs typeface="Roboto"/>
                <a:sym typeface="Roboto"/>
              </a:rPr>
              <a:t>936</a:t>
            </a:r>
            <a:endParaRPr sz="800">
              <a:solidFill>
                <a:schemeClr val="dk2"/>
              </a:solidFill>
              <a:latin typeface="Roboto"/>
              <a:ea typeface="Roboto"/>
              <a:cs typeface="Roboto"/>
              <a:sym typeface="Roboto"/>
            </a:endParaRPr>
          </a:p>
        </p:txBody>
      </p:sp>
      <p:sp>
        <p:nvSpPr>
          <p:cNvPr id="2376" name="Google Shape;2376;p138"/>
          <p:cNvSpPr txBox="1"/>
          <p:nvPr/>
        </p:nvSpPr>
        <p:spPr>
          <a:xfrm>
            <a:off x="5063950" y="4314875"/>
            <a:ext cx="2016300" cy="172200"/>
          </a:xfrm>
          <a:prstGeom prst="rect">
            <a:avLst/>
          </a:prstGeom>
          <a:solidFill>
            <a:srgbClr val="EFEFEF"/>
          </a:solidFill>
          <a:ln>
            <a:noFill/>
          </a:ln>
        </p:spPr>
        <p:txBody>
          <a:bodyPr spcFirstLastPara="1" wrap="square" lIns="91425" tIns="27425" rIns="91425" bIns="91425" anchor="t" anchorCtr="0">
            <a:noAutofit/>
          </a:bodyPr>
          <a:lstStyle/>
          <a:p>
            <a:pPr marL="0" lvl="0" indent="0" algn="l" rtl="0">
              <a:spcBef>
                <a:spcPts val="0"/>
              </a:spcBef>
              <a:spcAft>
                <a:spcPts val="0"/>
              </a:spcAft>
              <a:buNone/>
            </a:pPr>
            <a:r>
              <a:rPr lang="en" sz="800">
                <a:solidFill>
                  <a:schemeClr val="dk2"/>
                </a:solidFill>
                <a:latin typeface="Roboto"/>
                <a:ea typeface="Roboto"/>
                <a:cs typeface="Roboto"/>
                <a:sym typeface="Roboto"/>
              </a:rPr>
              <a:t>user</a:t>
            </a:r>
            <a:endParaRPr sz="800">
              <a:solidFill>
                <a:schemeClr val="dk2"/>
              </a:solidFill>
              <a:latin typeface="Roboto"/>
              <a:ea typeface="Roboto"/>
              <a:cs typeface="Roboto"/>
              <a:sym typeface="Roboto"/>
            </a:endParaRPr>
          </a:p>
        </p:txBody>
      </p:sp>
      <p:sp>
        <p:nvSpPr>
          <p:cNvPr id="2377" name="Google Shape;2377;p138"/>
          <p:cNvSpPr txBox="1"/>
          <p:nvPr/>
        </p:nvSpPr>
        <p:spPr>
          <a:xfrm>
            <a:off x="6524625" y="4314875"/>
            <a:ext cx="352200" cy="172200"/>
          </a:xfrm>
          <a:prstGeom prst="rect">
            <a:avLst/>
          </a:prstGeom>
          <a:solidFill>
            <a:srgbClr val="EFEFEF"/>
          </a:solidFill>
          <a:ln>
            <a:noFill/>
          </a:ln>
        </p:spPr>
        <p:txBody>
          <a:bodyPr spcFirstLastPara="1" wrap="square" lIns="91425" tIns="27425" rIns="0" bIns="91425" anchor="t" anchorCtr="0">
            <a:noAutofit/>
          </a:bodyPr>
          <a:lstStyle/>
          <a:p>
            <a:pPr marL="0" lvl="0" indent="0" algn="r" rtl="0">
              <a:spcBef>
                <a:spcPts val="0"/>
              </a:spcBef>
              <a:spcAft>
                <a:spcPts val="0"/>
              </a:spcAft>
              <a:buNone/>
            </a:pPr>
            <a:r>
              <a:rPr lang="en" sz="800">
                <a:solidFill>
                  <a:schemeClr val="dk2"/>
                </a:solidFill>
                <a:latin typeface="Roboto"/>
                <a:ea typeface="Roboto"/>
                <a:cs typeface="Roboto"/>
                <a:sym typeface="Roboto"/>
              </a:rPr>
              <a:t>710</a:t>
            </a:r>
            <a:endParaRPr sz="800">
              <a:solidFill>
                <a:schemeClr val="dk2"/>
              </a:solidFill>
              <a:latin typeface="Roboto"/>
              <a:ea typeface="Roboto"/>
              <a:cs typeface="Roboto"/>
              <a:sym typeface="Roboto"/>
            </a:endParaRPr>
          </a:p>
        </p:txBody>
      </p:sp>
      <p:sp>
        <p:nvSpPr>
          <p:cNvPr id="2378" name="Google Shape;2378;p138"/>
          <p:cNvSpPr txBox="1"/>
          <p:nvPr/>
        </p:nvSpPr>
        <p:spPr>
          <a:xfrm>
            <a:off x="7119025" y="4314875"/>
            <a:ext cx="1578600" cy="172200"/>
          </a:xfrm>
          <a:prstGeom prst="rect">
            <a:avLst/>
          </a:prstGeom>
          <a:solidFill>
            <a:srgbClr val="EFEFEF"/>
          </a:solidFill>
          <a:ln>
            <a:noFill/>
          </a:ln>
        </p:spPr>
        <p:txBody>
          <a:bodyPr spcFirstLastPara="1" wrap="square" lIns="91425" tIns="27425" rIns="91425" bIns="91425" anchor="t" anchorCtr="0">
            <a:noAutofit/>
          </a:bodyPr>
          <a:lstStyle/>
          <a:p>
            <a:pPr marL="0" lvl="0" indent="0" algn="l" rtl="0">
              <a:spcBef>
                <a:spcPts val="0"/>
              </a:spcBef>
              <a:spcAft>
                <a:spcPts val="0"/>
              </a:spcAft>
              <a:buNone/>
            </a:pPr>
            <a:endParaRPr sz="8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3" name="Google Shape;2383;p13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84" name="Google Shape;2384;p13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Creating Dashboards</a:t>
            </a:r>
            <a:endParaRPr/>
          </a:p>
        </p:txBody>
      </p:sp>
      <p:sp>
        <p:nvSpPr>
          <p:cNvPr id="2385" name="Google Shape;2385;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9"/>
        <p:cNvGrpSpPr/>
        <p:nvPr/>
      </p:nvGrpSpPr>
      <p:grpSpPr>
        <a:xfrm>
          <a:off x="0" y="0"/>
          <a:ext cx="0" cy="0"/>
          <a:chOff x="0" y="0"/>
          <a:chExt cx="0" cy="0"/>
        </a:xfrm>
      </p:grpSpPr>
      <p:sp>
        <p:nvSpPr>
          <p:cNvPr id="2390" name="Google Shape;2390;p14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391" name="Google Shape;2391;p14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a:t>Activity:</a:t>
            </a:r>
            <a:r>
              <a:rPr lang="en">
                <a:latin typeface="Roboto Light"/>
                <a:ea typeface="Roboto Light"/>
                <a:cs typeface="Roboto Light"/>
                <a:sym typeface="Roboto Light"/>
              </a:rPr>
              <a:t> Creating Dashboards</a:t>
            </a:r>
            <a:endParaRPr>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000">
                <a:latin typeface="Roboto Light"/>
                <a:ea typeface="Roboto Light"/>
                <a:cs typeface="Roboto Light"/>
                <a:sym typeface="Roboto Light"/>
              </a:rPr>
              <a:t>In this activity, you will design a dashboard </a:t>
            </a:r>
            <a:br>
              <a:rPr lang="en" sz="2000">
                <a:latin typeface="Roboto Light"/>
                <a:ea typeface="Roboto Light"/>
                <a:cs typeface="Roboto Light"/>
                <a:sym typeface="Roboto Light"/>
              </a:rPr>
            </a:br>
            <a:r>
              <a:rPr lang="en" sz="2000">
                <a:latin typeface="Roboto Light"/>
                <a:ea typeface="Roboto Light"/>
                <a:cs typeface="Roboto Light"/>
                <a:sym typeface="Roboto Light"/>
              </a:rPr>
              <a:t>to view all of the visualizations we’ve made, </a:t>
            </a:r>
            <a:br>
              <a:rPr lang="en" sz="2000">
                <a:latin typeface="Roboto Light"/>
                <a:ea typeface="Roboto Light"/>
                <a:cs typeface="Roboto Light"/>
                <a:sym typeface="Roboto Light"/>
              </a:rPr>
            </a:br>
            <a:r>
              <a:rPr lang="en" sz="2000">
                <a:latin typeface="Roboto Light"/>
                <a:ea typeface="Roboto Light"/>
                <a:cs typeface="Roboto Light"/>
                <a:sym typeface="Roboto Light"/>
              </a:rPr>
              <a:t>in a single location.</a:t>
            </a:r>
            <a:endParaRPr sz="2000">
              <a:latin typeface="Roboto Light"/>
              <a:ea typeface="Roboto Light"/>
              <a:cs typeface="Roboto Light"/>
              <a:sym typeface="Roboto Light"/>
            </a:endParaRPr>
          </a:p>
          <a:p>
            <a:pPr marL="0" lvl="0" indent="0" algn="l" rtl="0">
              <a:lnSpc>
                <a:spcPct val="115000"/>
              </a:lnSpc>
              <a:spcBef>
                <a:spcPts val="1000"/>
              </a:spcBef>
              <a:spcAft>
                <a:spcPts val="0"/>
              </a:spcAft>
              <a:buClr>
                <a:schemeClr val="dk1"/>
              </a:buClr>
              <a:buSzPts val="1100"/>
              <a:buFont typeface="Arial"/>
              <a:buNone/>
            </a:pPr>
            <a:endParaRPr sz="2000">
              <a:latin typeface="Roboto Light"/>
              <a:ea typeface="Roboto Light"/>
              <a:cs typeface="Roboto Light"/>
              <a:sym typeface="Roboto Light"/>
            </a:endParaRPr>
          </a:p>
          <a:p>
            <a:pPr marL="0" lvl="0" indent="0" algn="l" rtl="0">
              <a:lnSpc>
                <a:spcPct val="115000"/>
              </a:lnSpc>
              <a:spcBef>
                <a:spcPts val="1000"/>
              </a:spcBef>
              <a:spcAft>
                <a:spcPts val="0"/>
              </a:spcAft>
              <a:buNone/>
            </a:pPr>
            <a:endParaRPr sz="2000">
              <a:latin typeface="Roboto Light"/>
              <a:ea typeface="Roboto Light"/>
              <a:cs typeface="Roboto Light"/>
              <a:sym typeface="Roboto Light"/>
            </a:endParaRPr>
          </a:p>
          <a:p>
            <a:pPr marL="0" lvl="0" indent="0" algn="l" rtl="0">
              <a:lnSpc>
                <a:spcPct val="115000"/>
              </a:lnSpc>
              <a:spcBef>
                <a:spcPts val="1000"/>
              </a:spcBef>
              <a:spcAft>
                <a:spcPts val="0"/>
              </a:spcAft>
              <a:buNone/>
            </a:pPr>
            <a:endParaRPr sz="2000">
              <a:latin typeface="Roboto Light"/>
              <a:ea typeface="Roboto Light"/>
              <a:cs typeface="Roboto Light"/>
              <a:sym typeface="Roboto Light"/>
            </a:endParaRPr>
          </a:p>
          <a:p>
            <a:pPr marL="0" lvl="0" indent="0" algn="l" rtl="0">
              <a:lnSpc>
                <a:spcPct val="115000"/>
              </a:lnSpc>
              <a:spcBef>
                <a:spcPts val="1000"/>
              </a:spcBef>
              <a:spcAft>
                <a:spcPts val="1000"/>
              </a:spcAft>
              <a:buNone/>
            </a:pPr>
            <a:endParaRPr sz="2000">
              <a:latin typeface="Roboto Light"/>
              <a:ea typeface="Roboto Light"/>
              <a:cs typeface="Roboto Light"/>
              <a:sym typeface="Roboto Light"/>
            </a:endParaRPr>
          </a:p>
        </p:txBody>
      </p:sp>
      <p:sp>
        <p:nvSpPr>
          <p:cNvPr id="2392" name="Google Shape;2392;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1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03" name="Google Shape;2403;p142"/>
          <p:cNvPicPr preferRelativeResize="0"/>
          <p:nvPr/>
        </p:nvPicPr>
        <p:blipFill>
          <a:blip r:embed="rId3">
            <a:alphaModFix/>
          </a:blip>
          <a:stretch>
            <a:fillRect/>
          </a:stretch>
        </p:blipFill>
        <p:spPr>
          <a:xfrm>
            <a:off x="0" y="0"/>
            <a:ext cx="9144000" cy="5143505"/>
          </a:xfrm>
          <a:prstGeom prst="rect">
            <a:avLst/>
          </a:prstGeom>
          <a:noFill/>
          <a:ln>
            <a:noFill/>
          </a:ln>
        </p:spPr>
      </p:pic>
      <p:sp>
        <p:nvSpPr>
          <p:cNvPr id="2404" name="Google Shape;2404;p142"/>
          <p:cNvSpPr txBox="1"/>
          <p:nvPr/>
        </p:nvSpPr>
        <p:spPr>
          <a:xfrm>
            <a:off x="3577575" y="1327350"/>
            <a:ext cx="5422800" cy="19326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300"/>
              </a:spcBef>
              <a:spcAft>
                <a:spcPts val="1200"/>
              </a:spcAft>
              <a:buClr>
                <a:schemeClr val="dk1"/>
              </a:buClr>
              <a:buSzPts val="1100"/>
              <a:buFont typeface="Arial"/>
              <a:buNone/>
            </a:pPr>
            <a:r>
              <a:rPr lang="en" sz="2800">
                <a:solidFill>
                  <a:srgbClr val="FFF2CC"/>
                </a:solidFill>
                <a:latin typeface="Roboto"/>
                <a:ea typeface="Roboto"/>
                <a:cs typeface="Roboto"/>
                <a:sym typeface="Roboto"/>
              </a:rPr>
              <a:t>Next, we’ll take these </a:t>
            </a:r>
            <a:br>
              <a:rPr lang="en" sz="2800">
                <a:solidFill>
                  <a:srgbClr val="FFF2CC"/>
                </a:solidFill>
                <a:latin typeface="Roboto"/>
                <a:ea typeface="Roboto"/>
                <a:cs typeface="Roboto"/>
                <a:sym typeface="Roboto"/>
              </a:rPr>
            </a:br>
            <a:r>
              <a:rPr lang="en" sz="2800">
                <a:solidFill>
                  <a:srgbClr val="FFF2CC"/>
                </a:solidFill>
                <a:latin typeface="Roboto"/>
                <a:ea typeface="Roboto"/>
                <a:cs typeface="Roboto"/>
                <a:sym typeface="Roboto"/>
              </a:rPr>
              <a:t>dashboards a step further </a:t>
            </a:r>
            <a:br>
              <a:rPr lang="en" sz="2800">
                <a:solidFill>
                  <a:srgbClr val="FFF2CC"/>
                </a:solidFill>
                <a:latin typeface="Roboto"/>
                <a:ea typeface="Roboto"/>
                <a:cs typeface="Roboto"/>
                <a:sym typeface="Roboto"/>
              </a:rPr>
            </a:br>
            <a:r>
              <a:rPr lang="en" sz="2800">
                <a:solidFill>
                  <a:srgbClr val="FFF2CC"/>
                </a:solidFill>
                <a:latin typeface="Roboto"/>
                <a:ea typeface="Roboto"/>
                <a:cs typeface="Roboto"/>
                <a:sym typeface="Roboto"/>
              </a:rPr>
              <a:t>by adding drilldowns </a:t>
            </a:r>
            <a:br>
              <a:rPr lang="en" sz="2800">
                <a:solidFill>
                  <a:srgbClr val="FFF2CC"/>
                </a:solidFill>
                <a:latin typeface="Roboto"/>
                <a:ea typeface="Roboto"/>
                <a:cs typeface="Roboto"/>
                <a:sym typeface="Roboto"/>
              </a:rPr>
            </a:br>
            <a:r>
              <a:rPr lang="en" sz="2800">
                <a:solidFill>
                  <a:srgbClr val="FFF2CC"/>
                </a:solidFill>
                <a:latin typeface="Roboto"/>
                <a:ea typeface="Roboto"/>
                <a:cs typeface="Roboto"/>
                <a:sym typeface="Roboto"/>
              </a:rPr>
              <a:t>and interactivity.</a:t>
            </a:r>
            <a:endParaRPr sz="2800">
              <a:solidFill>
                <a:srgbClr val="FFF2CC"/>
              </a:solidFill>
              <a:latin typeface="Roboto"/>
              <a:ea typeface="Roboto"/>
              <a:cs typeface="Roboto"/>
              <a:sym typeface="Roboto"/>
            </a:endParaRPr>
          </a:p>
        </p:txBody>
      </p:sp>
      <p:sp>
        <p:nvSpPr>
          <p:cNvPr id="2405" name="Google Shape;2405;p1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36</a:t>
            </a:fld>
            <a:endParaRPr sz="6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EFCC0"/>
        </a:solidFill>
        <a:effectLst/>
      </p:bgPr>
    </p:bg>
    <p:spTree>
      <p:nvGrpSpPr>
        <p:cNvPr id="1" name="Shape 2409"/>
        <p:cNvGrpSpPr/>
        <p:nvPr/>
      </p:nvGrpSpPr>
      <p:grpSpPr>
        <a:xfrm>
          <a:off x="0" y="0"/>
          <a:ext cx="0" cy="0"/>
          <a:chOff x="0" y="0"/>
          <a:chExt cx="0" cy="0"/>
        </a:xfrm>
      </p:grpSpPr>
      <p:sp>
        <p:nvSpPr>
          <p:cNvPr id="2410" name="Google Shape;2410;p143"/>
          <p:cNvSpPr/>
          <p:nvPr/>
        </p:nvSpPr>
        <p:spPr>
          <a:xfrm>
            <a:off x="5681075" y="585800"/>
            <a:ext cx="3260400" cy="154800"/>
          </a:xfrm>
          <a:prstGeom prst="rect">
            <a:avLst/>
          </a:prstGeom>
          <a:solidFill>
            <a:srgbClr val="EEF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Dashboard Drilldowns and Interactivity</a:t>
            </a:r>
            <a:endParaRPr>
              <a:solidFill>
                <a:schemeClr val="dk1"/>
              </a:solidFill>
            </a:endParaRPr>
          </a:p>
          <a:p>
            <a:pPr marL="0" lvl="0" indent="0" algn="l" rtl="0">
              <a:spcBef>
                <a:spcPts val="0"/>
              </a:spcBef>
              <a:spcAft>
                <a:spcPts val="0"/>
              </a:spcAft>
              <a:buNone/>
            </a:pPr>
            <a:endParaRPr/>
          </a:p>
        </p:txBody>
      </p:sp>
      <p:sp>
        <p:nvSpPr>
          <p:cNvPr id="2412" name="Google Shape;2412;p143"/>
          <p:cNvSpPr txBox="1">
            <a:spLocks noGrp="1"/>
          </p:cNvSpPr>
          <p:nvPr>
            <p:ph type="subTitle" idx="1"/>
          </p:nvPr>
        </p:nvSpPr>
        <p:spPr>
          <a:xfrm>
            <a:off x="0" y="675975"/>
            <a:ext cx="5393700" cy="103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will go through how to configure </a:t>
            </a:r>
            <a:br>
              <a:rPr lang="en"/>
            </a:br>
            <a:r>
              <a:rPr lang="en"/>
              <a:t>these features by using the dashboard </a:t>
            </a:r>
            <a:br>
              <a:rPr lang="en"/>
            </a:br>
            <a:r>
              <a:rPr lang="en"/>
              <a:t>and scenario from the last demonstration. </a:t>
            </a:r>
            <a:endParaRPr/>
          </a:p>
        </p:txBody>
      </p:sp>
      <p:sp>
        <p:nvSpPr>
          <p:cNvPr id="2413" name="Google Shape;2413;p143"/>
          <p:cNvSpPr txBox="1">
            <a:spLocks noGrp="1"/>
          </p:cNvSpPr>
          <p:nvPr>
            <p:ph type="body" idx="3"/>
          </p:nvPr>
        </p:nvSpPr>
        <p:spPr>
          <a:xfrm>
            <a:off x="175" y="1856375"/>
            <a:ext cx="5393700" cy="867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As a SOC manager, you created a three-panel dashboard to monitor your Windows server. </a:t>
            </a:r>
            <a:endParaRPr sz="1600"/>
          </a:p>
          <a:p>
            <a:pPr marL="0" lvl="0" indent="0" algn="l" rtl="0">
              <a:spcBef>
                <a:spcPts val="1600"/>
              </a:spcBef>
              <a:spcAft>
                <a:spcPts val="800"/>
              </a:spcAft>
              <a:buNone/>
            </a:pPr>
            <a:r>
              <a:rPr lang="en" b="1"/>
              <a:t>You will expand the functionality of this dashboard by</a:t>
            </a:r>
            <a:r>
              <a:rPr lang="en">
                <a:latin typeface="Roboto Medium"/>
                <a:ea typeface="Roboto Medium"/>
                <a:cs typeface="Roboto Medium"/>
                <a:sym typeface="Roboto Medium"/>
              </a:rPr>
              <a:t>:</a:t>
            </a:r>
            <a:endParaRPr>
              <a:latin typeface="Roboto Medium"/>
              <a:ea typeface="Roboto Medium"/>
              <a:cs typeface="Roboto Medium"/>
              <a:sym typeface="Roboto Medium"/>
            </a:endParaRPr>
          </a:p>
        </p:txBody>
      </p:sp>
      <p:pic>
        <p:nvPicPr>
          <p:cNvPr id="2414" name="Google Shape;2414;p143"/>
          <p:cNvPicPr preferRelativeResize="0"/>
          <p:nvPr/>
        </p:nvPicPr>
        <p:blipFill rotWithShape="1">
          <a:blip r:embed="rId3">
            <a:alphaModFix/>
          </a:blip>
          <a:srcRect b="28779"/>
          <a:stretch/>
        </p:blipFill>
        <p:spPr>
          <a:xfrm flipH="1">
            <a:off x="5638838" y="309475"/>
            <a:ext cx="3120225" cy="4837175"/>
          </a:xfrm>
          <a:prstGeom prst="rect">
            <a:avLst/>
          </a:prstGeom>
          <a:noFill/>
          <a:ln>
            <a:noFill/>
          </a:ln>
        </p:spPr>
      </p:pic>
      <p:sp>
        <p:nvSpPr>
          <p:cNvPr id="2415" name="Google Shape;2415;p143"/>
          <p:cNvSpPr/>
          <p:nvPr/>
        </p:nvSpPr>
        <p:spPr>
          <a:xfrm>
            <a:off x="1344175" y="2934874"/>
            <a:ext cx="3846600" cy="669600"/>
          </a:xfrm>
          <a:prstGeom prst="roundRect">
            <a:avLst>
              <a:gd name="adj" fmla="val 16667"/>
            </a:avLst>
          </a:prstGeom>
          <a:solidFill>
            <a:srgbClr val="FFFFFF"/>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Modifying the date and time ranges being analyzed directly on the dashboard.</a:t>
            </a:r>
            <a:endParaRPr>
              <a:latin typeface="Roboto"/>
              <a:ea typeface="Roboto"/>
              <a:cs typeface="Roboto"/>
              <a:sym typeface="Roboto"/>
            </a:endParaRPr>
          </a:p>
        </p:txBody>
      </p:sp>
      <p:pic>
        <p:nvPicPr>
          <p:cNvPr id="2416" name="Google Shape;2416;p143"/>
          <p:cNvPicPr preferRelativeResize="0"/>
          <p:nvPr/>
        </p:nvPicPr>
        <p:blipFill rotWithShape="1">
          <a:blip r:embed="rId4">
            <a:alphaModFix/>
          </a:blip>
          <a:srcRect t="228" b="238"/>
          <a:stretch/>
        </p:blipFill>
        <p:spPr>
          <a:xfrm>
            <a:off x="457193" y="2966224"/>
            <a:ext cx="785566" cy="606900"/>
          </a:xfrm>
          <a:prstGeom prst="rect">
            <a:avLst/>
          </a:prstGeom>
          <a:noFill/>
          <a:ln>
            <a:noFill/>
          </a:ln>
        </p:spPr>
      </p:pic>
      <p:sp>
        <p:nvSpPr>
          <p:cNvPr id="2417" name="Google Shape;2417;p143"/>
          <p:cNvSpPr/>
          <p:nvPr/>
        </p:nvSpPr>
        <p:spPr>
          <a:xfrm>
            <a:off x="1344175" y="3758299"/>
            <a:ext cx="3846600" cy="669600"/>
          </a:xfrm>
          <a:prstGeom prst="roundRect">
            <a:avLst>
              <a:gd name="adj" fmla="val 16667"/>
            </a:avLst>
          </a:prstGeom>
          <a:solidFill>
            <a:srgbClr val="FFFFFF"/>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Adding a drilldown into the visualizations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to assist with further analysis.</a:t>
            </a:r>
            <a:endParaRPr>
              <a:latin typeface="Roboto"/>
              <a:ea typeface="Roboto"/>
              <a:cs typeface="Roboto"/>
              <a:sym typeface="Roboto"/>
            </a:endParaRPr>
          </a:p>
        </p:txBody>
      </p:sp>
      <p:pic>
        <p:nvPicPr>
          <p:cNvPr id="2418" name="Google Shape;2418;p143"/>
          <p:cNvPicPr preferRelativeResize="0"/>
          <p:nvPr/>
        </p:nvPicPr>
        <p:blipFill rotWithShape="1">
          <a:blip r:embed="rId4">
            <a:alphaModFix/>
          </a:blip>
          <a:srcRect t="228" b="238"/>
          <a:stretch/>
        </p:blipFill>
        <p:spPr>
          <a:xfrm>
            <a:off x="457193" y="3789649"/>
            <a:ext cx="785566" cy="606900"/>
          </a:xfrm>
          <a:prstGeom prst="rect">
            <a:avLst/>
          </a:prstGeom>
          <a:noFill/>
          <a:ln>
            <a:noFill/>
          </a:ln>
        </p:spPr>
      </p:pic>
      <p:sp>
        <p:nvSpPr>
          <p:cNvPr id="2419" name="Google Shape;2419;p1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4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Dashboard Drilldowns and Interactivity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14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0:15</a:t>
            </a:r>
            <a:endParaRPr/>
          </a:p>
        </p:txBody>
      </p:sp>
      <p:sp>
        <p:nvSpPr>
          <p:cNvPr id="2430" name="Google Shape;2430;p14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31" name="Google Shape;2431;p14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a:t>Activity:</a:t>
            </a:r>
            <a:r>
              <a:rPr lang="en">
                <a:latin typeface="Roboto Light"/>
                <a:ea typeface="Roboto Light"/>
                <a:cs typeface="Roboto Light"/>
                <a:sym typeface="Roboto Light"/>
              </a:rPr>
              <a:t> Advanced Dashboards</a:t>
            </a:r>
            <a:endParaRPr>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000">
                <a:latin typeface="Roboto Light"/>
                <a:ea typeface="Roboto Light"/>
                <a:cs typeface="Roboto Light"/>
                <a:sym typeface="Roboto Light"/>
              </a:rPr>
              <a:t>In this activity, you will enhance your dashboard </a:t>
            </a:r>
            <a:br>
              <a:rPr lang="en" sz="2000">
                <a:latin typeface="Roboto Light"/>
                <a:ea typeface="Roboto Light"/>
                <a:cs typeface="Roboto Light"/>
                <a:sym typeface="Roboto Light"/>
              </a:rPr>
            </a:br>
            <a:r>
              <a:rPr lang="en" sz="2000">
                <a:latin typeface="Roboto Light"/>
                <a:ea typeface="Roboto Light"/>
                <a:cs typeface="Roboto Light"/>
                <a:sym typeface="Roboto Light"/>
              </a:rPr>
              <a:t>by adding drilldowns and interactivity features.</a:t>
            </a:r>
            <a:endParaRPr sz="2000">
              <a:latin typeface="Roboto Light"/>
              <a:ea typeface="Roboto Light"/>
              <a:cs typeface="Roboto Light"/>
              <a:sym typeface="Roboto Light"/>
            </a:endParaRPr>
          </a:p>
          <a:p>
            <a:pPr marL="0" lvl="0" indent="0" algn="l" rtl="0">
              <a:lnSpc>
                <a:spcPct val="115000"/>
              </a:lnSpc>
              <a:spcBef>
                <a:spcPts val="1000"/>
              </a:spcBef>
              <a:spcAft>
                <a:spcPts val="0"/>
              </a:spcAft>
              <a:buNone/>
            </a:pPr>
            <a:endParaRPr sz="2000">
              <a:latin typeface="Roboto Light"/>
              <a:ea typeface="Roboto Light"/>
              <a:cs typeface="Roboto Light"/>
              <a:sym typeface="Roboto Light"/>
            </a:endParaRPr>
          </a:p>
          <a:p>
            <a:pPr marL="0" lvl="0" indent="0" algn="l" rtl="0">
              <a:lnSpc>
                <a:spcPct val="115000"/>
              </a:lnSpc>
              <a:spcBef>
                <a:spcPts val="1000"/>
              </a:spcBef>
              <a:spcAft>
                <a:spcPts val="0"/>
              </a:spcAft>
              <a:buNone/>
            </a:pPr>
            <a:endParaRPr sz="2000">
              <a:latin typeface="Roboto Light"/>
              <a:ea typeface="Roboto Light"/>
              <a:cs typeface="Roboto Light"/>
              <a:sym typeface="Roboto Light"/>
            </a:endParaRPr>
          </a:p>
          <a:p>
            <a:pPr marL="0" lvl="0" indent="0" algn="l" rtl="0">
              <a:lnSpc>
                <a:spcPct val="115000"/>
              </a:lnSpc>
              <a:spcBef>
                <a:spcPts val="1000"/>
              </a:spcBef>
              <a:spcAft>
                <a:spcPts val="0"/>
              </a:spcAft>
              <a:buNone/>
            </a:pPr>
            <a:endParaRPr sz="2000">
              <a:latin typeface="Roboto Light"/>
              <a:ea typeface="Roboto Light"/>
              <a:cs typeface="Roboto Light"/>
              <a:sym typeface="Roboto Light"/>
            </a:endParaRPr>
          </a:p>
          <a:p>
            <a:pPr marL="0" lvl="0" indent="0" algn="l" rtl="0">
              <a:lnSpc>
                <a:spcPct val="115000"/>
              </a:lnSpc>
              <a:spcBef>
                <a:spcPts val="1000"/>
              </a:spcBef>
              <a:spcAft>
                <a:spcPts val="1000"/>
              </a:spcAft>
              <a:buNone/>
            </a:pPr>
            <a:endParaRPr sz="2000">
              <a:latin typeface="Roboto Light"/>
              <a:ea typeface="Roboto Light"/>
              <a:cs typeface="Roboto Light"/>
              <a:sym typeface="Roboto Light"/>
            </a:endParaRPr>
          </a:p>
        </p:txBody>
      </p:sp>
      <p:sp>
        <p:nvSpPr>
          <p:cNvPr id="2432" name="Google Shape;2432;p1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72" name="Google Shape;2072;p110"/>
          <p:cNvPicPr preferRelativeResize="0"/>
          <p:nvPr/>
        </p:nvPicPr>
        <p:blipFill>
          <a:blip r:embed="rId3">
            <a:alphaModFix/>
          </a:blip>
          <a:stretch>
            <a:fillRect/>
          </a:stretch>
        </p:blipFill>
        <p:spPr>
          <a:xfrm>
            <a:off x="0" y="0"/>
            <a:ext cx="9144000" cy="5143505"/>
          </a:xfrm>
          <a:prstGeom prst="rect">
            <a:avLst/>
          </a:prstGeom>
          <a:noFill/>
          <a:ln>
            <a:noFill/>
          </a:ln>
        </p:spPr>
      </p:pic>
      <p:sp>
        <p:nvSpPr>
          <p:cNvPr id="2073" name="Google Shape;2073;p110"/>
          <p:cNvSpPr txBox="1"/>
          <p:nvPr/>
        </p:nvSpPr>
        <p:spPr>
          <a:xfrm>
            <a:off x="3577575" y="1260000"/>
            <a:ext cx="5422800" cy="3293700"/>
          </a:xfrm>
          <a:prstGeom prst="rect">
            <a:avLst/>
          </a:prstGeom>
          <a:noFill/>
          <a:ln>
            <a:noFill/>
          </a:ln>
        </p:spPr>
        <p:txBody>
          <a:bodyPr spcFirstLastPara="1" wrap="square" lIns="457200" tIns="182875" rIns="274300" bIns="91425" anchor="t" anchorCtr="0">
            <a:noAutofit/>
          </a:bodyPr>
          <a:lstStyle/>
          <a:p>
            <a:pPr marL="0" lvl="0" indent="0" algn="l" rtl="0">
              <a:lnSpc>
                <a:spcPct val="110000"/>
              </a:lnSpc>
              <a:spcBef>
                <a:spcPts val="300"/>
              </a:spcBef>
              <a:spcAft>
                <a:spcPts val="0"/>
              </a:spcAft>
              <a:buClr>
                <a:schemeClr val="dk1"/>
              </a:buClr>
              <a:buSzPts val="1100"/>
              <a:buFont typeface="Arial"/>
              <a:buNone/>
            </a:pPr>
            <a:r>
              <a:rPr lang="en" sz="2400">
                <a:solidFill>
                  <a:srgbClr val="FFF2CC"/>
                </a:solidFill>
                <a:latin typeface="Roboto"/>
                <a:ea typeface="Roboto"/>
                <a:cs typeface="Roboto"/>
                <a:sym typeface="Roboto"/>
              </a:rPr>
              <a:t>Today, we will expand our </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Splunk capabilities to include adding contextualized </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and informative visuals.</a:t>
            </a:r>
            <a:endParaRPr sz="2400">
              <a:solidFill>
                <a:srgbClr val="FFF2CC"/>
              </a:solidFill>
              <a:latin typeface="Roboto"/>
              <a:ea typeface="Roboto"/>
              <a:cs typeface="Roboto"/>
              <a:sym typeface="Roboto"/>
            </a:endParaRPr>
          </a:p>
          <a:p>
            <a:pPr marL="0" lvl="0" indent="0" algn="l" rtl="0">
              <a:lnSpc>
                <a:spcPct val="110000"/>
              </a:lnSpc>
              <a:spcBef>
                <a:spcPts val="1200"/>
              </a:spcBef>
              <a:spcAft>
                <a:spcPts val="1200"/>
              </a:spcAft>
              <a:buClr>
                <a:schemeClr val="dk1"/>
              </a:buClr>
              <a:buSzPts val="1100"/>
              <a:buFont typeface="Arial"/>
              <a:buNone/>
            </a:pPr>
            <a:r>
              <a:rPr lang="en" sz="2400">
                <a:solidFill>
                  <a:srgbClr val="FFF2CC"/>
                </a:solidFill>
                <a:latin typeface="Roboto"/>
                <a:ea typeface="Roboto"/>
                <a:cs typeface="Roboto"/>
                <a:sym typeface="Roboto"/>
              </a:rPr>
              <a:t>We will use these to analyze </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and research system and </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security issues.</a:t>
            </a:r>
            <a:endParaRPr sz="2400">
              <a:solidFill>
                <a:srgbClr val="FFF2CC"/>
              </a:solidFill>
              <a:latin typeface="Roboto"/>
              <a:ea typeface="Roboto"/>
              <a:cs typeface="Roboto"/>
              <a:sym typeface="Roboto"/>
            </a:endParaRPr>
          </a:p>
        </p:txBody>
      </p:sp>
      <p:sp>
        <p:nvSpPr>
          <p:cNvPr id="2074" name="Google Shape;2074;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a:t>
            </a:fld>
            <a:endParaRPr sz="6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36"/>
        <p:cNvGrpSpPr/>
        <p:nvPr/>
      </p:nvGrpSpPr>
      <p:grpSpPr>
        <a:xfrm>
          <a:off x="0" y="0"/>
          <a:ext cx="0" cy="0"/>
          <a:chOff x="0" y="0"/>
          <a:chExt cx="0" cy="0"/>
        </a:xfrm>
      </p:grpSpPr>
      <p:sp>
        <p:nvSpPr>
          <p:cNvPr id="2437" name="Google Shape;2437;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078"/>
        <p:cNvGrpSpPr/>
        <p:nvPr/>
      </p:nvGrpSpPr>
      <p:grpSpPr>
        <a:xfrm>
          <a:off x="0" y="0"/>
          <a:ext cx="0" cy="0"/>
          <a:chOff x="0" y="0"/>
          <a:chExt cx="0" cy="0"/>
        </a:xfrm>
      </p:grpSpPr>
      <p:sp>
        <p:nvSpPr>
          <p:cNvPr id="2079" name="Google Shape;2079;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Contextualizing Data</a:t>
            </a:r>
            <a:endParaRPr/>
          </a:p>
        </p:txBody>
      </p:sp>
      <p:sp>
        <p:nvSpPr>
          <p:cNvPr id="2080" name="Google Shape;2080;p111"/>
          <p:cNvSpPr txBox="1">
            <a:spLocks noGrp="1"/>
          </p:cNvSpPr>
          <p:nvPr>
            <p:ph type="subTitle" idx="1"/>
          </p:nvPr>
        </p:nvSpPr>
        <p:spPr>
          <a:xfrm>
            <a:off x="0" y="675975"/>
            <a:ext cx="8696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900"/>
              <a:t>The following table displays the the number of logins per minute into a web application:</a:t>
            </a:r>
            <a:endParaRPr/>
          </a:p>
        </p:txBody>
      </p:sp>
      <p:pic>
        <p:nvPicPr>
          <p:cNvPr id="2081" name="Google Shape;2081;p111"/>
          <p:cNvPicPr preferRelativeResize="0"/>
          <p:nvPr/>
        </p:nvPicPr>
        <p:blipFill>
          <a:blip r:embed="rId3">
            <a:alphaModFix/>
          </a:blip>
          <a:stretch>
            <a:fillRect/>
          </a:stretch>
        </p:blipFill>
        <p:spPr>
          <a:xfrm>
            <a:off x="10254525" y="1574775"/>
            <a:ext cx="8839202" cy="1559859"/>
          </a:xfrm>
          <a:prstGeom prst="rect">
            <a:avLst/>
          </a:prstGeom>
          <a:noFill/>
          <a:ln w="9525" cap="flat" cmpd="sng">
            <a:solidFill>
              <a:srgbClr val="000000"/>
            </a:solidFill>
            <a:prstDash val="solid"/>
            <a:round/>
            <a:headEnd type="none" w="sm" len="sm"/>
            <a:tailEnd type="none" w="sm" len="sm"/>
          </a:ln>
        </p:spPr>
      </p:pic>
      <p:sp>
        <p:nvSpPr>
          <p:cNvPr id="2082" name="Google Shape;2082;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pic>
        <p:nvPicPr>
          <p:cNvPr id="2083" name="Google Shape;2083;p111"/>
          <p:cNvPicPr preferRelativeResize="0"/>
          <p:nvPr/>
        </p:nvPicPr>
        <p:blipFill>
          <a:blip r:embed="rId4">
            <a:alphaModFix/>
          </a:blip>
          <a:stretch>
            <a:fillRect/>
          </a:stretch>
        </p:blipFill>
        <p:spPr>
          <a:xfrm>
            <a:off x="246625" y="1811725"/>
            <a:ext cx="8650750" cy="1826900"/>
          </a:xfrm>
          <a:prstGeom prst="rect">
            <a:avLst/>
          </a:prstGeom>
          <a:no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pic>
      <p:sp>
        <p:nvSpPr>
          <p:cNvPr id="2084" name="Google Shape;2084;p111"/>
          <p:cNvSpPr/>
          <p:nvPr/>
        </p:nvSpPr>
        <p:spPr>
          <a:xfrm>
            <a:off x="221050" y="3205275"/>
            <a:ext cx="8696400" cy="433200"/>
          </a:xfrm>
          <a:prstGeom prst="rect">
            <a:avLst/>
          </a:prstGeom>
          <a:noFill/>
          <a:ln w="762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5" name="Google Shape;2085;p111"/>
          <p:cNvGrpSpPr/>
          <p:nvPr/>
        </p:nvGrpSpPr>
        <p:grpSpPr>
          <a:xfrm rot="-5400000">
            <a:off x="7325176" y="3269728"/>
            <a:ext cx="776895" cy="1788300"/>
            <a:chOff x="457194" y="211691"/>
            <a:chExt cx="776895" cy="1788300"/>
          </a:xfrm>
        </p:grpSpPr>
        <p:sp>
          <p:nvSpPr>
            <p:cNvPr id="2086" name="Google Shape;2086;p111"/>
            <p:cNvSpPr/>
            <p:nvPr/>
          </p:nvSpPr>
          <p:spPr>
            <a:xfrm>
              <a:off x="457194" y="211691"/>
              <a:ext cx="695400" cy="1788300"/>
            </a:xfrm>
            <a:prstGeom prst="roundRect">
              <a:avLst>
                <a:gd name="adj" fmla="val 16667"/>
              </a:avLst>
            </a:prstGeom>
            <a:solidFill>
              <a:srgbClr val="3088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Roboto Thin"/>
                <a:ea typeface="Roboto Thin"/>
                <a:cs typeface="Roboto Thin"/>
                <a:sym typeface="Roboto Thin"/>
              </a:endParaRPr>
            </a:p>
          </p:txBody>
        </p:sp>
        <p:sp>
          <p:nvSpPr>
            <p:cNvPr id="2087" name="Google Shape;2087;p111"/>
            <p:cNvSpPr/>
            <p:nvPr/>
          </p:nvSpPr>
          <p:spPr>
            <a:xfrm rot="5400000">
              <a:off x="969614" y="1607625"/>
              <a:ext cx="340325" cy="188625"/>
            </a:xfrm>
            <a:prstGeom prst="flowChartExtract">
              <a:avLst/>
            </a:prstGeom>
            <a:solidFill>
              <a:srgbClr val="3088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8" name="Google Shape;2088;p111"/>
          <p:cNvSpPr txBox="1"/>
          <p:nvPr/>
        </p:nvSpPr>
        <p:spPr>
          <a:xfrm>
            <a:off x="6819475" y="3878225"/>
            <a:ext cx="1788300" cy="674100"/>
          </a:xfrm>
          <a:prstGeom prst="rect">
            <a:avLst/>
          </a:prstGeom>
          <a:noFill/>
          <a:ln>
            <a:noFill/>
          </a:ln>
        </p:spPr>
        <p:txBody>
          <a:bodyPr spcFirstLastPara="1" wrap="square" lIns="91425" tIns="137150"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en" sz="1500">
                <a:solidFill>
                  <a:srgbClr val="FFFFFF"/>
                </a:solidFill>
                <a:latin typeface="Roboto Medium"/>
                <a:ea typeface="Roboto Medium"/>
                <a:cs typeface="Roboto Medium"/>
                <a:sym typeface="Roboto Medium"/>
              </a:rPr>
              <a:t>Number of logins per minute</a:t>
            </a:r>
            <a:endParaRPr sz="1500">
              <a:solidFill>
                <a:srgbClr val="FFFFFF"/>
              </a:solidFill>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092"/>
        <p:cNvGrpSpPr/>
        <p:nvPr/>
      </p:nvGrpSpPr>
      <p:grpSpPr>
        <a:xfrm>
          <a:off x="0" y="0"/>
          <a:ext cx="0" cy="0"/>
          <a:chOff x="0" y="0"/>
          <a:chExt cx="0" cy="0"/>
        </a:xfrm>
      </p:grpSpPr>
      <p:sp>
        <p:nvSpPr>
          <p:cNvPr id="2093" name="Google Shape;2093;p112"/>
          <p:cNvSpPr/>
          <p:nvPr/>
        </p:nvSpPr>
        <p:spPr>
          <a:xfrm>
            <a:off x="165925" y="439200"/>
            <a:ext cx="8793600" cy="390300"/>
          </a:xfrm>
          <a:prstGeom prst="rect">
            <a:avLst/>
          </a:prstGeom>
          <a:solidFill>
            <a:srgbClr val="FCF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12"/>
          <p:cNvSpPr txBox="1">
            <a:spLocks noGrp="1"/>
          </p:cNvSpPr>
          <p:nvPr>
            <p:ph type="subTitle" idx="1"/>
          </p:nvPr>
        </p:nvSpPr>
        <p:spPr>
          <a:xfrm>
            <a:off x="189200" y="1669775"/>
            <a:ext cx="6109800" cy="1261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2200">
                <a:latin typeface="Roboto Light"/>
                <a:ea typeface="Roboto Light"/>
                <a:cs typeface="Roboto Light"/>
                <a:sym typeface="Roboto Light"/>
              </a:rPr>
              <a:t>The </a:t>
            </a:r>
            <a:r>
              <a:rPr lang="en" sz="2200" b="1"/>
              <a:t>gauge visualization</a:t>
            </a:r>
            <a:r>
              <a:rPr lang="en" sz="2200">
                <a:latin typeface="Roboto Light"/>
                <a:ea typeface="Roboto Light"/>
                <a:cs typeface="Roboto Light"/>
                <a:sym typeface="Roboto Light"/>
              </a:rPr>
              <a:t> contextualizes that number by including the severity of the login count.</a:t>
            </a:r>
            <a:endParaRPr sz="2200"/>
          </a:p>
        </p:txBody>
      </p:sp>
      <p:cxnSp>
        <p:nvCxnSpPr>
          <p:cNvPr id="2095" name="Google Shape;2095;p112"/>
          <p:cNvCxnSpPr/>
          <p:nvPr/>
        </p:nvCxnSpPr>
        <p:spPr>
          <a:xfrm>
            <a:off x="667425" y="1513600"/>
            <a:ext cx="5931000" cy="0"/>
          </a:xfrm>
          <a:prstGeom prst="straightConnector1">
            <a:avLst/>
          </a:prstGeom>
          <a:noFill/>
          <a:ln w="19050" cap="flat" cmpd="sng">
            <a:solidFill>
              <a:srgbClr val="FF0000"/>
            </a:solidFill>
            <a:prstDash val="solid"/>
            <a:round/>
            <a:headEnd type="none" w="med" len="med"/>
            <a:tailEnd type="none" w="med" len="med"/>
          </a:ln>
        </p:spPr>
      </p:cxnSp>
      <p:cxnSp>
        <p:nvCxnSpPr>
          <p:cNvPr id="2096" name="Google Shape;2096;p112"/>
          <p:cNvCxnSpPr/>
          <p:nvPr/>
        </p:nvCxnSpPr>
        <p:spPr>
          <a:xfrm>
            <a:off x="667425" y="3145375"/>
            <a:ext cx="5931000" cy="0"/>
          </a:xfrm>
          <a:prstGeom prst="straightConnector1">
            <a:avLst/>
          </a:prstGeom>
          <a:noFill/>
          <a:ln w="19050" cap="flat" cmpd="sng">
            <a:solidFill>
              <a:srgbClr val="FF0000"/>
            </a:solidFill>
            <a:prstDash val="solid"/>
            <a:round/>
            <a:headEnd type="none" w="med" len="med"/>
            <a:tailEnd type="none" w="med" len="med"/>
          </a:ln>
        </p:spPr>
      </p:cxnSp>
      <p:pic>
        <p:nvPicPr>
          <p:cNvPr id="2097" name="Google Shape;2097;p112"/>
          <p:cNvPicPr preferRelativeResize="0"/>
          <p:nvPr/>
        </p:nvPicPr>
        <p:blipFill>
          <a:blip r:embed="rId3">
            <a:alphaModFix/>
          </a:blip>
          <a:stretch>
            <a:fillRect/>
          </a:stretch>
        </p:blipFill>
        <p:spPr>
          <a:xfrm>
            <a:off x="5854025" y="222300"/>
            <a:ext cx="2453400" cy="4698900"/>
          </a:xfrm>
          <a:prstGeom prst="rect">
            <a:avLst/>
          </a:prstGeom>
          <a:noFill/>
          <a:ln>
            <a:noFill/>
          </a:ln>
        </p:spPr>
      </p:pic>
      <p:sp>
        <p:nvSpPr>
          <p:cNvPr id="2098" name="Google Shape;2098;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102"/>
        <p:cNvGrpSpPr/>
        <p:nvPr/>
      </p:nvGrpSpPr>
      <p:grpSpPr>
        <a:xfrm>
          <a:off x="0" y="0"/>
          <a:ext cx="0" cy="0"/>
          <a:chOff x="0" y="0"/>
          <a:chExt cx="0" cy="0"/>
        </a:xfrm>
      </p:grpSpPr>
      <p:sp>
        <p:nvSpPr>
          <p:cNvPr id="2103" name="Google Shape;2103;p113"/>
          <p:cNvSpPr/>
          <p:nvPr/>
        </p:nvSpPr>
        <p:spPr>
          <a:xfrm>
            <a:off x="165925" y="439200"/>
            <a:ext cx="8793600" cy="390300"/>
          </a:xfrm>
          <a:prstGeom prst="rect">
            <a:avLst/>
          </a:prstGeom>
          <a:solidFill>
            <a:srgbClr val="FCF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13"/>
          <p:cNvSpPr txBox="1">
            <a:spLocks noGrp="1"/>
          </p:cNvSpPr>
          <p:nvPr>
            <p:ph type="subTitle" idx="1"/>
          </p:nvPr>
        </p:nvSpPr>
        <p:spPr>
          <a:xfrm>
            <a:off x="0" y="1637800"/>
            <a:ext cx="4212000" cy="12618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200">
                <a:latin typeface="Roboto Light"/>
                <a:ea typeface="Roboto Light"/>
                <a:cs typeface="Roboto Light"/>
                <a:sym typeface="Roboto Light"/>
              </a:rPr>
              <a:t>Splunk uses </a:t>
            </a:r>
            <a:r>
              <a:rPr lang="en" sz="2200" b="1"/>
              <a:t>visualizations</a:t>
            </a:r>
            <a:r>
              <a:rPr lang="en" sz="2200">
                <a:latin typeface="Roboto Light"/>
                <a:ea typeface="Roboto Light"/>
                <a:cs typeface="Roboto Light"/>
                <a:sym typeface="Roboto Light"/>
              </a:rPr>
              <a:t> </a:t>
            </a:r>
            <a:endParaRPr sz="2200">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2200">
                <a:latin typeface="Roboto Light"/>
                <a:ea typeface="Roboto Light"/>
                <a:cs typeface="Roboto Light"/>
                <a:sym typeface="Roboto Light"/>
              </a:rPr>
              <a:t>to make complex data easier </a:t>
            </a:r>
            <a:endParaRPr sz="22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200">
                <a:latin typeface="Roboto Light"/>
                <a:ea typeface="Roboto Light"/>
                <a:cs typeface="Roboto Light"/>
                <a:sym typeface="Roboto Light"/>
              </a:rPr>
              <a:t>to understand and analyze. </a:t>
            </a:r>
            <a:endParaRPr sz="2200">
              <a:latin typeface="Roboto Light"/>
              <a:ea typeface="Roboto Light"/>
              <a:cs typeface="Roboto Light"/>
              <a:sym typeface="Roboto Light"/>
            </a:endParaRPr>
          </a:p>
        </p:txBody>
      </p:sp>
      <p:cxnSp>
        <p:nvCxnSpPr>
          <p:cNvPr id="2105" name="Google Shape;2105;p113"/>
          <p:cNvCxnSpPr/>
          <p:nvPr/>
        </p:nvCxnSpPr>
        <p:spPr>
          <a:xfrm>
            <a:off x="478225" y="1481625"/>
            <a:ext cx="5026500" cy="0"/>
          </a:xfrm>
          <a:prstGeom prst="straightConnector1">
            <a:avLst/>
          </a:prstGeom>
          <a:noFill/>
          <a:ln w="19050" cap="flat" cmpd="sng">
            <a:solidFill>
              <a:srgbClr val="67B5D9"/>
            </a:solidFill>
            <a:prstDash val="solid"/>
            <a:round/>
            <a:headEnd type="none" w="med" len="med"/>
            <a:tailEnd type="none" w="med" len="med"/>
          </a:ln>
        </p:spPr>
      </p:cxnSp>
      <p:cxnSp>
        <p:nvCxnSpPr>
          <p:cNvPr id="2106" name="Google Shape;2106;p113"/>
          <p:cNvCxnSpPr/>
          <p:nvPr/>
        </p:nvCxnSpPr>
        <p:spPr>
          <a:xfrm>
            <a:off x="478225" y="3113400"/>
            <a:ext cx="5026500" cy="0"/>
          </a:xfrm>
          <a:prstGeom prst="straightConnector1">
            <a:avLst/>
          </a:prstGeom>
          <a:noFill/>
          <a:ln w="19050" cap="flat" cmpd="sng">
            <a:solidFill>
              <a:srgbClr val="67B5D9"/>
            </a:solidFill>
            <a:prstDash val="solid"/>
            <a:round/>
            <a:headEnd type="none" w="med" len="med"/>
            <a:tailEnd type="none" w="med" len="med"/>
          </a:ln>
        </p:spPr>
      </p:cxnSp>
      <p:pic>
        <p:nvPicPr>
          <p:cNvPr id="2107" name="Google Shape;2107;p113"/>
          <p:cNvPicPr preferRelativeResize="0"/>
          <p:nvPr/>
        </p:nvPicPr>
        <p:blipFill rotWithShape="1">
          <a:blip r:embed="rId3">
            <a:alphaModFix/>
          </a:blip>
          <a:srcRect l="2345" t="1981" r="1924" b="22948"/>
          <a:stretch/>
        </p:blipFill>
        <p:spPr>
          <a:xfrm>
            <a:off x="4212000" y="341650"/>
            <a:ext cx="4632251" cy="4291025"/>
          </a:xfrm>
          <a:prstGeom prst="rect">
            <a:avLst/>
          </a:prstGeom>
          <a:noFill/>
          <a:ln w="9525" cap="flat" cmpd="sng">
            <a:solidFill>
              <a:schemeClr val="dk2"/>
            </a:solidFill>
            <a:prstDash val="solid"/>
            <a:round/>
            <a:headEnd type="none" w="sm" len="sm"/>
            <a:tailEnd type="none" w="sm" len="sm"/>
          </a:ln>
        </p:spPr>
      </p:pic>
      <p:sp>
        <p:nvSpPr>
          <p:cNvPr id="2108" name="Google Shape;2108;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112"/>
        <p:cNvGrpSpPr/>
        <p:nvPr/>
      </p:nvGrpSpPr>
      <p:grpSpPr>
        <a:xfrm>
          <a:off x="0" y="0"/>
          <a:ext cx="0" cy="0"/>
          <a:chOff x="0" y="0"/>
          <a:chExt cx="0" cy="0"/>
        </a:xfrm>
      </p:grpSpPr>
      <p:sp>
        <p:nvSpPr>
          <p:cNvPr id="2113" name="Google Shape;2113;p114"/>
          <p:cNvSpPr/>
          <p:nvPr/>
        </p:nvSpPr>
        <p:spPr>
          <a:xfrm>
            <a:off x="165800" y="4874225"/>
            <a:ext cx="8978100" cy="105600"/>
          </a:xfrm>
          <a:prstGeom prst="rect">
            <a:avLst/>
          </a:prstGeom>
          <a:solidFill>
            <a:srgbClr val="FCF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14"/>
          <p:cNvSpPr/>
          <p:nvPr/>
        </p:nvSpPr>
        <p:spPr>
          <a:xfrm>
            <a:off x="4668275" y="1602625"/>
            <a:ext cx="4041300" cy="3354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4"/>
          <p:cNvSpPr/>
          <p:nvPr/>
        </p:nvSpPr>
        <p:spPr>
          <a:xfrm>
            <a:off x="4668275" y="1602625"/>
            <a:ext cx="4041300" cy="364800"/>
          </a:xfrm>
          <a:prstGeom prst="rect">
            <a:avLst/>
          </a:prstGeom>
          <a:solidFill>
            <a:srgbClr val="77B2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Roboto Medium"/>
                <a:ea typeface="Roboto Medium"/>
                <a:cs typeface="Roboto Medium"/>
                <a:sym typeface="Roboto Medium"/>
              </a:rPr>
              <a:t>M</a:t>
            </a:r>
            <a:r>
              <a:rPr lang="en" sz="1600">
                <a:solidFill>
                  <a:srgbClr val="FFFFFF"/>
                </a:solidFill>
                <a:latin typeface="Roboto Medium"/>
                <a:ea typeface="Roboto Medium"/>
                <a:cs typeface="Roboto Medium"/>
                <a:sym typeface="Roboto Medium"/>
              </a:rPr>
              <a:t>ultiple Value Visualizations</a:t>
            </a:r>
            <a:endParaRPr sz="1600">
              <a:solidFill>
                <a:srgbClr val="FFFFFF"/>
              </a:solidFill>
              <a:latin typeface="Roboto Medium"/>
              <a:ea typeface="Roboto Medium"/>
              <a:cs typeface="Roboto Medium"/>
              <a:sym typeface="Roboto Medium"/>
            </a:endParaRPr>
          </a:p>
        </p:txBody>
      </p:sp>
      <p:sp>
        <p:nvSpPr>
          <p:cNvPr id="2116" name="Google Shape;2116;p114"/>
          <p:cNvSpPr/>
          <p:nvPr/>
        </p:nvSpPr>
        <p:spPr>
          <a:xfrm>
            <a:off x="457200" y="1602625"/>
            <a:ext cx="4041300" cy="33546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14"/>
          <p:cNvSpPr/>
          <p:nvPr/>
        </p:nvSpPr>
        <p:spPr>
          <a:xfrm>
            <a:off x="457200" y="1602625"/>
            <a:ext cx="4041300" cy="364800"/>
          </a:xfrm>
          <a:prstGeom prst="rect">
            <a:avLst/>
          </a:prstGeom>
          <a:solidFill>
            <a:srgbClr val="77B2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Single Value Visualizations</a:t>
            </a:r>
            <a:endParaRPr/>
          </a:p>
        </p:txBody>
      </p:sp>
      <p:sp>
        <p:nvSpPr>
          <p:cNvPr id="2118" name="Google Shape;2118;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Visualizations </a:t>
            </a:r>
            <a:endParaRPr/>
          </a:p>
        </p:txBody>
      </p:sp>
      <p:sp>
        <p:nvSpPr>
          <p:cNvPr id="2119" name="Google Shape;2119;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850">
                <a:solidFill>
                  <a:schemeClr val="dk1"/>
                </a:solidFill>
              </a:rPr>
              <a:t>Splunk visualizations can display single values, such as total count of attacks, and multiple values, such as a chart of attacks correlated by attack type.</a:t>
            </a:r>
            <a:endParaRPr sz="1850">
              <a:solidFill>
                <a:schemeClr val="dk1"/>
              </a:solidFill>
            </a:endParaRPr>
          </a:p>
        </p:txBody>
      </p:sp>
      <p:sp>
        <p:nvSpPr>
          <p:cNvPr id="2120" name="Google Shape;2120;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pic>
        <p:nvPicPr>
          <p:cNvPr id="2121" name="Google Shape;2121;p114"/>
          <p:cNvPicPr preferRelativeResize="0"/>
          <p:nvPr/>
        </p:nvPicPr>
        <p:blipFill rotWithShape="1">
          <a:blip r:embed="rId3">
            <a:alphaModFix/>
          </a:blip>
          <a:srcRect l="10041" t="13631" r="8849" b="3505"/>
          <a:stretch/>
        </p:blipFill>
        <p:spPr>
          <a:xfrm>
            <a:off x="4796850" y="2086400"/>
            <a:ext cx="3656175" cy="2745049"/>
          </a:xfrm>
          <a:prstGeom prst="rect">
            <a:avLst/>
          </a:prstGeom>
          <a:noFill/>
          <a:ln>
            <a:noFill/>
          </a:ln>
        </p:spPr>
      </p:pic>
      <p:pic>
        <p:nvPicPr>
          <p:cNvPr id="2122" name="Google Shape;2122;p114"/>
          <p:cNvPicPr preferRelativeResize="0"/>
          <p:nvPr/>
        </p:nvPicPr>
        <p:blipFill>
          <a:blip r:embed="rId4">
            <a:alphaModFix/>
          </a:blip>
          <a:stretch>
            <a:fillRect/>
          </a:stretch>
        </p:blipFill>
        <p:spPr>
          <a:xfrm>
            <a:off x="1175700" y="2161175"/>
            <a:ext cx="2604300" cy="25448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126"/>
        <p:cNvGrpSpPr/>
        <p:nvPr/>
      </p:nvGrpSpPr>
      <p:grpSpPr>
        <a:xfrm>
          <a:off x="0" y="0"/>
          <a:ext cx="0" cy="0"/>
          <a:chOff x="0" y="0"/>
          <a:chExt cx="0" cy="0"/>
        </a:xfrm>
      </p:grpSpPr>
      <p:sp>
        <p:nvSpPr>
          <p:cNvPr id="2127" name="Google Shape;2127;p115"/>
          <p:cNvSpPr/>
          <p:nvPr/>
        </p:nvSpPr>
        <p:spPr>
          <a:xfrm>
            <a:off x="165800" y="4874225"/>
            <a:ext cx="8978100" cy="105600"/>
          </a:xfrm>
          <a:prstGeom prst="rect">
            <a:avLst/>
          </a:prstGeom>
          <a:solidFill>
            <a:srgbClr val="FCF9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Visualizations</a:t>
            </a:r>
            <a:endParaRPr/>
          </a:p>
        </p:txBody>
      </p:sp>
      <p:sp>
        <p:nvSpPr>
          <p:cNvPr id="2129" name="Google Shape;2129;p115"/>
          <p:cNvSpPr txBox="1">
            <a:spLocks noGrp="1"/>
          </p:cNvSpPr>
          <p:nvPr>
            <p:ph type="subTitle" idx="1"/>
          </p:nvPr>
        </p:nvSpPr>
        <p:spPr>
          <a:xfrm>
            <a:off x="0" y="675975"/>
            <a:ext cx="9144000" cy="680700"/>
          </a:xfrm>
          <a:prstGeom prst="rect">
            <a:avLst/>
          </a:prstGeom>
        </p:spPr>
        <p:txBody>
          <a:bodyPr spcFirstLastPara="1" wrap="square" lIns="457200" tIns="91425" rIns="0" bIns="91425" anchor="t" anchorCtr="0">
            <a:noAutofit/>
          </a:bodyPr>
          <a:lstStyle/>
          <a:p>
            <a:pPr marL="0" lvl="0" indent="0" algn="l" rtl="0">
              <a:spcBef>
                <a:spcPts val="0"/>
              </a:spcBef>
              <a:spcAft>
                <a:spcPts val="800"/>
              </a:spcAft>
              <a:buNone/>
            </a:pPr>
            <a:r>
              <a:rPr lang="en" sz="1850">
                <a:solidFill>
                  <a:schemeClr val="dk1"/>
                </a:solidFill>
              </a:rPr>
              <a:t>Splunk visualizations allow interactivity and offer more in-depth details.</a:t>
            </a:r>
            <a:endParaRPr sz="1850"/>
          </a:p>
        </p:txBody>
      </p:sp>
      <p:sp>
        <p:nvSpPr>
          <p:cNvPr id="2130" name="Google Shape;2130;p115"/>
          <p:cNvSpPr txBox="1">
            <a:spLocks noGrp="1"/>
          </p:cNvSpPr>
          <p:nvPr>
            <p:ph type="subTitle" idx="2"/>
          </p:nvPr>
        </p:nvSpPr>
        <p:spPr>
          <a:xfrm>
            <a:off x="457200" y="4813625"/>
            <a:ext cx="2505000" cy="226800"/>
          </a:xfrm>
          <a:prstGeom prst="rect">
            <a:avLst/>
          </a:prstGeom>
        </p:spPr>
        <p:txBody>
          <a:bodyPr spcFirstLastPara="1" wrap="square" lIns="0" tIns="45700" rIns="91425" bIns="91425" anchor="t" anchorCtr="0">
            <a:noAutofit/>
          </a:bodyPr>
          <a:lstStyle/>
          <a:p>
            <a:pPr marL="0" lvl="0" indent="0" algn="l" rtl="0">
              <a:spcBef>
                <a:spcPts val="0"/>
              </a:spcBef>
              <a:spcAft>
                <a:spcPts val="0"/>
              </a:spcAft>
              <a:buNone/>
            </a:pPr>
            <a:r>
              <a:rPr lang="en" u="sng">
                <a:solidFill>
                  <a:schemeClr val="hlink"/>
                </a:solidFill>
                <a:hlinkClick r:id="rId3"/>
              </a:rPr>
              <a:t>(Horizon Chart)</a:t>
            </a:r>
            <a:endParaRPr/>
          </a:p>
        </p:txBody>
      </p:sp>
      <p:sp>
        <p:nvSpPr>
          <p:cNvPr id="2131" name="Google Shape;2131;p115"/>
          <p:cNvSpPr txBox="1">
            <a:spLocks noGrp="1"/>
          </p:cNvSpPr>
          <p:nvPr>
            <p:ph type="body" idx="3"/>
          </p:nvPr>
        </p:nvSpPr>
        <p:spPr>
          <a:xfrm>
            <a:off x="-12300" y="1428625"/>
            <a:ext cx="9144000" cy="226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dirty="0"/>
              <a:t>These range from simple bar and column charts to complex horizon charts and punchcards.</a:t>
            </a:r>
            <a:endParaRPr dirty="0"/>
          </a:p>
        </p:txBody>
      </p:sp>
      <p:sp>
        <p:nvSpPr>
          <p:cNvPr id="2132" name="Google Shape;2132;p115"/>
          <p:cNvSpPr txBox="1">
            <a:spLocks noGrp="1"/>
          </p:cNvSpPr>
          <p:nvPr>
            <p:ph type="subTitle" idx="2"/>
          </p:nvPr>
        </p:nvSpPr>
        <p:spPr>
          <a:xfrm>
            <a:off x="4668275" y="4813625"/>
            <a:ext cx="2505000" cy="226800"/>
          </a:xfrm>
          <a:prstGeom prst="rect">
            <a:avLst/>
          </a:prstGeom>
        </p:spPr>
        <p:txBody>
          <a:bodyPr spcFirstLastPara="1" wrap="square" lIns="0" tIns="45700" rIns="91425" bIns="91425" anchor="t" anchorCtr="0">
            <a:noAutofit/>
          </a:bodyPr>
          <a:lstStyle/>
          <a:p>
            <a:pPr marL="0" lvl="0" indent="0" algn="l" rtl="0">
              <a:spcBef>
                <a:spcPts val="0"/>
              </a:spcBef>
              <a:spcAft>
                <a:spcPts val="0"/>
              </a:spcAft>
              <a:buNone/>
            </a:pPr>
            <a:r>
              <a:rPr lang="en" u="sng">
                <a:solidFill>
                  <a:schemeClr val="hlink"/>
                </a:solidFill>
                <a:hlinkClick r:id="rId4"/>
              </a:rPr>
              <a:t>(Punchcard)</a:t>
            </a:r>
            <a:endParaRPr/>
          </a:p>
        </p:txBody>
      </p:sp>
      <p:sp>
        <p:nvSpPr>
          <p:cNvPr id="2133" name="Google Shape;2133;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2134" name="Google Shape;2134;p115"/>
          <p:cNvSpPr/>
          <p:nvPr/>
        </p:nvSpPr>
        <p:spPr>
          <a:xfrm>
            <a:off x="4668275" y="1602625"/>
            <a:ext cx="4041300" cy="315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15"/>
          <p:cNvSpPr/>
          <p:nvPr/>
        </p:nvSpPr>
        <p:spPr>
          <a:xfrm>
            <a:off x="4668275" y="1602625"/>
            <a:ext cx="4041300" cy="364800"/>
          </a:xfrm>
          <a:prstGeom prst="rect">
            <a:avLst/>
          </a:prstGeom>
          <a:solidFill>
            <a:srgbClr val="77B2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Punchcard</a:t>
            </a:r>
            <a:endParaRPr sz="1600">
              <a:solidFill>
                <a:schemeClr val="lt1"/>
              </a:solidFill>
              <a:latin typeface="Roboto Medium"/>
              <a:ea typeface="Roboto Medium"/>
              <a:cs typeface="Roboto Medium"/>
              <a:sym typeface="Roboto Medium"/>
            </a:endParaRPr>
          </a:p>
        </p:txBody>
      </p:sp>
      <p:sp>
        <p:nvSpPr>
          <p:cNvPr id="2136" name="Google Shape;2136;p115"/>
          <p:cNvSpPr/>
          <p:nvPr/>
        </p:nvSpPr>
        <p:spPr>
          <a:xfrm>
            <a:off x="457200" y="1602625"/>
            <a:ext cx="4041300" cy="315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15"/>
          <p:cNvSpPr/>
          <p:nvPr/>
        </p:nvSpPr>
        <p:spPr>
          <a:xfrm>
            <a:off x="457200" y="1602625"/>
            <a:ext cx="4041300" cy="364800"/>
          </a:xfrm>
          <a:prstGeom prst="rect">
            <a:avLst/>
          </a:prstGeom>
          <a:solidFill>
            <a:srgbClr val="77B2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Horizon chart</a:t>
            </a:r>
            <a:endParaRPr sz="1600">
              <a:solidFill>
                <a:srgbClr val="FFFFFF"/>
              </a:solidFill>
              <a:latin typeface="Roboto Medium"/>
              <a:ea typeface="Roboto Medium"/>
              <a:cs typeface="Roboto Medium"/>
              <a:sym typeface="Roboto Medium"/>
            </a:endParaRPr>
          </a:p>
        </p:txBody>
      </p:sp>
      <p:pic>
        <p:nvPicPr>
          <p:cNvPr id="2138" name="Google Shape;2138;p115"/>
          <p:cNvPicPr preferRelativeResize="0"/>
          <p:nvPr/>
        </p:nvPicPr>
        <p:blipFill>
          <a:blip r:embed="rId5">
            <a:alphaModFix/>
          </a:blip>
          <a:stretch>
            <a:fillRect/>
          </a:stretch>
        </p:blipFill>
        <p:spPr>
          <a:xfrm>
            <a:off x="619175" y="2222362"/>
            <a:ext cx="3717349" cy="1999476"/>
          </a:xfrm>
          <a:prstGeom prst="rect">
            <a:avLst/>
          </a:prstGeom>
          <a:noFill/>
          <a:ln>
            <a:noFill/>
          </a:ln>
        </p:spPr>
      </p:pic>
      <p:pic>
        <p:nvPicPr>
          <p:cNvPr id="2139" name="Google Shape;2139;p115"/>
          <p:cNvPicPr preferRelativeResize="0"/>
          <p:nvPr/>
        </p:nvPicPr>
        <p:blipFill>
          <a:blip r:embed="rId6">
            <a:alphaModFix/>
          </a:blip>
          <a:stretch>
            <a:fillRect/>
          </a:stretch>
        </p:blipFill>
        <p:spPr>
          <a:xfrm>
            <a:off x="4817213" y="2266575"/>
            <a:ext cx="3743424" cy="21631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1083</Words>
  <Application>Microsoft Office PowerPoint</Application>
  <PresentationFormat>On-screen Show (16:9)</PresentationFormat>
  <Paragraphs>163</Paragraphs>
  <Slides>41</Slides>
  <Notes>41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Inconsolata Regular</vt:lpstr>
      <vt:lpstr>Arial</vt:lpstr>
      <vt:lpstr>Inconsolata</vt:lpstr>
      <vt:lpstr>Roboto Thin</vt:lpstr>
      <vt:lpstr>Roboto Light</vt:lpstr>
      <vt:lpstr>Roboto Medium</vt:lpstr>
      <vt:lpstr>Roboto</vt:lpstr>
      <vt:lpstr>Simple Light</vt:lpstr>
      <vt:lpstr>Simple Light</vt:lpstr>
      <vt:lpstr>SIEM Day 4</vt:lpstr>
      <vt:lpstr>Class Objectives</vt:lpstr>
      <vt:lpstr>visualizations</vt:lpstr>
      <vt:lpstr>PowerPoint Presentation</vt:lpstr>
      <vt:lpstr>Contextualizing Data</vt:lpstr>
      <vt:lpstr>PowerPoint Presentation</vt:lpstr>
      <vt:lpstr>PowerPoint Presentation</vt:lpstr>
      <vt:lpstr>Splunk Visualizations </vt:lpstr>
      <vt:lpstr>Splunk Visualizations</vt:lpstr>
      <vt:lpstr>Single Value Visualizations </vt:lpstr>
      <vt:lpstr>Single Value Visualization</vt:lpstr>
      <vt:lpstr>15 Minutes</vt:lpstr>
      <vt:lpstr>PowerPoint Presentation</vt:lpstr>
      <vt:lpstr>PowerPoint Presentation</vt:lpstr>
      <vt:lpstr>Multiple Values Visualization</vt:lpstr>
      <vt:lpstr>Multiple Value Visualization</vt:lpstr>
      <vt:lpstr>15 Minutes</vt:lpstr>
      <vt:lpstr>PowerPoint Presentation</vt:lpstr>
      <vt:lpstr>Geographic Map Visualization</vt:lpstr>
      <vt:lpstr>Geographic Map Visualization </vt:lpstr>
      <vt:lpstr>Geographic Map Visualization</vt:lpstr>
      <vt:lpstr>15 Minutes</vt:lpstr>
      <vt:lpstr>PowerPoint Presentation</vt:lpstr>
      <vt:lpstr>PowerPoint Presentation</vt:lpstr>
      <vt:lpstr>dashboards</vt:lpstr>
      <vt:lpstr>PowerPoint Presentation</vt:lpstr>
      <vt:lpstr>Dashboards </vt:lpstr>
      <vt:lpstr>Dashboards</vt:lpstr>
      <vt:lpstr>PowerPoint Presentation</vt:lpstr>
      <vt:lpstr>Dashboards</vt:lpstr>
      <vt:lpstr>PowerPoint Presentation</vt:lpstr>
      <vt:lpstr>Dashboard Demo Scenario</vt:lpstr>
      <vt:lpstr>Creating Dashboards</vt:lpstr>
      <vt:lpstr>15 Minutes</vt:lpstr>
      <vt:lpstr>PowerPoint Presentation</vt:lpstr>
      <vt:lpstr>PowerPoint Presentation</vt:lpstr>
      <vt:lpstr>Dashboard Drilldowns and Interactivity </vt:lpstr>
      <vt:lpstr>Dashboard Drilldowns and Interactivity</vt:lpstr>
      <vt:lpstr>0:15</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 Day 4</dc:title>
  <cp:lastModifiedBy>Dan Schmidt</cp:lastModifiedBy>
  <cp:revision>1</cp:revision>
  <dcterms:modified xsi:type="dcterms:W3CDTF">2021-04-26T23:34:22Z</dcterms:modified>
</cp:coreProperties>
</file>